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5" r:id="rId1"/>
  </p:sldMasterIdLst>
  <p:notesMasterIdLst>
    <p:notesMasterId r:id="rId26"/>
  </p:notesMasterIdLst>
  <p:handoutMasterIdLst>
    <p:handoutMasterId r:id="rId27"/>
  </p:handoutMasterIdLst>
  <p:sldIdLst>
    <p:sldId id="352" r:id="rId2"/>
    <p:sldId id="353" r:id="rId3"/>
    <p:sldId id="387" r:id="rId4"/>
    <p:sldId id="403" r:id="rId5"/>
    <p:sldId id="357" r:id="rId6"/>
    <p:sldId id="358" r:id="rId7"/>
    <p:sldId id="359" r:id="rId8"/>
    <p:sldId id="360" r:id="rId9"/>
    <p:sldId id="368" r:id="rId10"/>
    <p:sldId id="407" r:id="rId11"/>
    <p:sldId id="401" r:id="rId12"/>
    <p:sldId id="361" r:id="rId13"/>
    <p:sldId id="371" r:id="rId14"/>
    <p:sldId id="386" r:id="rId15"/>
    <p:sldId id="363" r:id="rId16"/>
    <p:sldId id="417" r:id="rId17"/>
    <p:sldId id="415" r:id="rId18"/>
    <p:sldId id="381" r:id="rId19"/>
    <p:sldId id="416" r:id="rId20"/>
    <p:sldId id="418" r:id="rId21"/>
    <p:sldId id="414" r:id="rId22"/>
    <p:sldId id="394" r:id="rId23"/>
    <p:sldId id="411" r:id="rId24"/>
    <p:sldId id="412" r:id="rId2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84"/>
    <p:restoredTop sz="88299" autoAdjust="0"/>
  </p:normalViewPr>
  <p:slideViewPr>
    <p:cSldViewPr>
      <p:cViewPr varScale="1">
        <p:scale>
          <a:sx n="108" d="100"/>
          <a:sy n="108" d="100"/>
        </p:scale>
        <p:origin x="174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C65212-20CF-4802-A1C0-C0C92B97248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6B8FB57-2361-469C-A5D2-C38C69805B17}">
      <dgm:prSet/>
      <dgm:spPr/>
      <dgm:t>
        <a:bodyPr/>
        <a:lstStyle/>
        <a:p>
          <a:r>
            <a:rPr lang="en-CA"/>
            <a:t>In Legal Process, students learn problem solving in “steps”.</a:t>
          </a:r>
          <a:endParaRPr lang="en-US"/>
        </a:p>
      </dgm:t>
    </dgm:pt>
    <dgm:pt modelId="{D72E12DD-03B1-4863-AF4C-EEA674F69D60}" type="parTrans" cxnId="{DA0F8A67-B135-465F-8BB0-834ABCDAF403}">
      <dgm:prSet/>
      <dgm:spPr/>
      <dgm:t>
        <a:bodyPr/>
        <a:lstStyle/>
        <a:p>
          <a:endParaRPr lang="en-US"/>
        </a:p>
      </dgm:t>
    </dgm:pt>
    <dgm:pt modelId="{6F6AF9DE-D97A-4267-9FB3-E0A8AFDADCC4}" type="sibTrans" cxnId="{DA0F8A67-B135-465F-8BB0-834ABCDAF403}">
      <dgm:prSet/>
      <dgm:spPr/>
      <dgm:t>
        <a:bodyPr/>
        <a:lstStyle/>
        <a:p>
          <a:endParaRPr lang="en-US"/>
        </a:p>
      </dgm:t>
    </dgm:pt>
    <dgm:pt modelId="{CC69067E-8F7F-4405-92D2-B4AFCB220876}">
      <dgm:prSet/>
      <dgm:spPr/>
      <dgm:t>
        <a:bodyPr/>
        <a:lstStyle/>
        <a:p>
          <a:r>
            <a:rPr lang="en-US" b="0" i="0" baseline="0" dirty="0"/>
            <a:t>Problem solving in law requires comprehension of these concepts:</a:t>
          </a:r>
          <a:endParaRPr lang="en-US" dirty="0"/>
        </a:p>
      </dgm:t>
    </dgm:pt>
    <dgm:pt modelId="{56198F05-CED7-4E51-B1DE-9894EE04A76C}" type="parTrans" cxnId="{1E1ACF6B-E1CC-4052-92D2-E5F2F705262A}">
      <dgm:prSet/>
      <dgm:spPr/>
      <dgm:t>
        <a:bodyPr/>
        <a:lstStyle/>
        <a:p>
          <a:endParaRPr lang="en-US"/>
        </a:p>
      </dgm:t>
    </dgm:pt>
    <dgm:pt modelId="{DECACD22-2332-4946-8272-53610354A105}" type="sibTrans" cxnId="{1E1ACF6B-E1CC-4052-92D2-E5F2F705262A}">
      <dgm:prSet/>
      <dgm:spPr/>
      <dgm:t>
        <a:bodyPr/>
        <a:lstStyle/>
        <a:p>
          <a:endParaRPr lang="en-US"/>
        </a:p>
      </dgm:t>
    </dgm:pt>
    <dgm:pt modelId="{002C61DE-5ADC-4167-9995-3D5F0D73F185}">
      <dgm:prSet custT="1"/>
      <dgm:spPr/>
      <dgm:t>
        <a:bodyPr/>
        <a:lstStyle/>
        <a:p>
          <a:r>
            <a:rPr lang="en-US" sz="2000" b="1" i="0" baseline="0" dirty="0"/>
            <a:t>Material facts </a:t>
          </a:r>
          <a:endParaRPr lang="en-US" sz="2000" dirty="0"/>
        </a:p>
      </dgm:t>
    </dgm:pt>
    <dgm:pt modelId="{C55EB520-C4A5-4684-8DFB-5ECD59974E3F}" type="parTrans" cxnId="{D25E71BB-65DA-4C40-A1D1-08A4226EBDBA}">
      <dgm:prSet/>
      <dgm:spPr/>
      <dgm:t>
        <a:bodyPr/>
        <a:lstStyle/>
        <a:p>
          <a:endParaRPr lang="en-US"/>
        </a:p>
      </dgm:t>
    </dgm:pt>
    <dgm:pt modelId="{F57A68BB-0756-4D19-AE54-61D6B96FC5E5}" type="sibTrans" cxnId="{D25E71BB-65DA-4C40-A1D1-08A4226EBDBA}">
      <dgm:prSet/>
      <dgm:spPr/>
      <dgm:t>
        <a:bodyPr/>
        <a:lstStyle/>
        <a:p>
          <a:endParaRPr lang="en-US"/>
        </a:p>
      </dgm:t>
    </dgm:pt>
    <dgm:pt modelId="{2E12FDCE-6090-41FD-994F-B8111C447E14}">
      <dgm:prSet custT="1"/>
      <dgm:spPr/>
      <dgm:t>
        <a:bodyPr/>
        <a:lstStyle/>
        <a:p>
          <a:r>
            <a:rPr lang="en-US" sz="2000" b="0" i="0" baseline="0" dirty="0"/>
            <a:t>Legal/Factual issues</a:t>
          </a:r>
          <a:endParaRPr lang="en-US" sz="2000" dirty="0"/>
        </a:p>
      </dgm:t>
    </dgm:pt>
    <dgm:pt modelId="{4C5D9E07-DFBF-4FDA-AD39-EFC1DDE86C05}" type="parTrans" cxnId="{D441AD46-D7C4-4ACD-BE05-6CE7B2317E5F}">
      <dgm:prSet/>
      <dgm:spPr/>
      <dgm:t>
        <a:bodyPr/>
        <a:lstStyle/>
        <a:p>
          <a:endParaRPr lang="en-US"/>
        </a:p>
      </dgm:t>
    </dgm:pt>
    <dgm:pt modelId="{316FEA7E-65D5-43AF-9E1E-82A2CA4C99D0}" type="sibTrans" cxnId="{D441AD46-D7C4-4ACD-BE05-6CE7B2317E5F}">
      <dgm:prSet/>
      <dgm:spPr/>
      <dgm:t>
        <a:bodyPr/>
        <a:lstStyle/>
        <a:p>
          <a:endParaRPr lang="en-US"/>
        </a:p>
      </dgm:t>
    </dgm:pt>
    <dgm:pt modelId="{7B5530F3-15A5-4432-B0BE-C80871B804E9}">
      <dgm:prSet custT="1"/>
      <dgm:spPr/>
      <dgm:t>
        <a:bodyPr/>
        <a:lstStyle/>
        <a:p>
          <a:r>
            <a:rPr lang="en-US" sz="2000" b="0" i="0" baseline="0" dirty="0"/>
            <a:t>Statutory Analysis</a:t>
          </a:r>
          <a:endParaRPr lang="en-US" sz="2000" dirty="0"/>
        </a:p>
      </dgm:t>
    </dgm:pt>
    <dgm:pt modelId="{39E71562-7E98-4735-A005-998673608254}" type="parTrans" cxnId="{4F5778F9-200B-4CE6-9D9D-A9D5926918F7}">
      <dgm:prSet/>
      <dgm:spPr/>
      <dgm:t>
        <a:bodyPr/>
        <a:lstStyle/>
        <a:p>
          <a:endParaRPr lang="en-US"/>
        </a:p>
      </dgm:t>
    </dgm:pt>
    <dgm:pt modelId="{BD34D54C-2101-403D-92CB-0697D7A483DA}" type="sibTrans" cxnId="{4F5778F9-200B-4CE6-9D9D-A9D5926918F7}">
      <dgm:prSet/>
      <dgm:spPr/>
      <dgm:t>
        <a:bodyPr/>
        <a:lstStyle/>
        <a:p>
          <a:endParaRPr lang="en-US"/>
        </a:p>
      </dgm:t>
    </dgm:pt>
    <dgm:pt modelId="{FF7B051F-DC8E-4165-B967-2C36C9BBB7BA}">
      <dgm:prSet custT="1"/>
      <dgm:spPr/>
      <dgm:t>
        <a:bodyPr/>
        <a:lstStyle/>
        <a:p>
          <a:r>
            <a:rPr lang="en-US" sz="2000" b="0" i="0" baseline="0" dirty="0"/>
            <a:t>Case law analysis</a:t>
          </a:r>
          <a:endParaRPr lang="en-US" sz="2000" dirty="0"/>
        </a:p>
      </dgm:t>
    </dgm:pt>
    <dgm:pt modelId="{1D8D26A4-2978-4E82-A469-F3766A05F281}" type="parTrans" cxnId="{4499AF70-C546-4F60-AE07-8D3EAE700A16}">
      <dgm:prSet/>
      <dgm:spPr/>
      <dgm:t>
        <a:bodyPr/>
        <a:lstStyle/>
        <a:p>
          <a:endParaRPr lang="en-US"/>
        </a:p>
      </dgm:t>
    </dgm:pt>
    <dgm:pt modelId="{D9690F44-31AA-483F-895D-921B74DA2B6C}" type="sibTrans" cxnId="{4499AF70-C546-4F60-AE07-8D3EAE700A16}">
      <dgm:prSet/>
      <dgm:spPr/>
      <dgm:t>
        <a:bodyPr/>
        <a:lstStyle/>
        <a:p>
          <a:endParaRPr lang="en-US"/>
        </a:p>
      </dgm:t>
    </dgm:pt>
    <dgm:pt modelId="{DB9DE1FE-9F5A-4D32-BDAC-76674ABC5DB3}">
      <dgm:prSet custT="1"/>
      <dgm:spPr/>
      <dgm:t>
        <a:bodyPr/>
        <a:lstStyle/>
        <a:p>
          <a:r>
            <a:rPr lang="en-US" sz="2000" b="0" i="0" baseline="0" dirty="0"/>
            <a:t>Application of legal sources to facts &amp; issues</a:t>
          </a:r>
          <a:endParaRPr lang="en-US" sz="2000" dirty="0"/>
        </a:p>
      </dgm:t>
    </dgm:pt>
    <dgm:pt modelId="{5F2CF582-0E03-4320-8B7C-CB749D589DC1}" type="parTrans" cxnId="{0CE4019A-7060-4F26-AB69-D054EB590296}">
      <dgm:prSet/>
      <dgm:spPr/>
      <dgm:t>
        <a:bodyPr/>
        <a:lstStyle/>
        <a:p>
          <a:endParaRPr lang="en-US"/>
        </a:p>
      </dgm:t>
    </dgm:pt>
    <dgm:pt modelId="{12869A21-0F2B-4969-9403-2065CD0730BD}" type="sibTrans" cxnId="{0CE4019A-7060-4F26-AB69-D054EB590296}">
      <dgm:prSet/>
      <dgm:spPr/>
      <dgm:t>
        <a:bodyPr/>
        <a:lstStyle/>
        <a:p>
          <a:endParaRPr lang="en-US"/>
        </a:p>
      </dgm:t>
    </dgm:pt>
    <dgm:pt modelId="{14B90266-9CCD-4018-80C3-3A788617570E}">
      <dgm:prSet/>
      <dgm:spPr/>
      <dgm:t>
        <a:bodyPr/>
        <a:lstStyle/>
        <a:p>
          <a:r>
            <a:rPr lang="en-US"/>
            <a:t>Interviewing introduces students to both lawyer-client relationship dynamics and practical information gathering</a:t>
          </a:r>
        </a:p>
      </dgm:t>
    </dgm:pt>
    <dgm:pt modelId="{2B10E3B8-7E39-42FD-9E50-B957F04D6D05}" type="parTrans" cxnId="{E8CBB1E8-F9C2-4DE9-A81B-CAACCD18ECFA}">
      <dgm:prSet/>
      <dgm:spPr/>
      <dgm:t>
        <a:bodyPr/>
        <a:lstStyle/>
        <a:p>
          <a:endParaRPr lang="en-US"/>
        </a:p>
      </dgm:t>
    </dgm:pt>
    <dgm:pt modelId="{BA0C1A32-129A-4DCB-8B93-8F751F377B04}" type="sibTrans" cxnId="{E8CBB1E8-F9C2-4DE9-A81B-CAACCD18ECFA}">
      <dgm:prSet/>
      <dgm:spPr/>
      <dgm:t>
        <a:bodyPr/>
        <a:lstStyle/>
        <a:p>
          <a:endParaRPr lang="en-US"/>
        </a:p>
      </dgm:t>
    </dgm:pt>
    <dgm:pt modelId="{C97C51AA-6C83-4404-B229-B1B3FF6619F6}" type="pres">
      <dgm:prSet presAssocID="{DCC65212-20CF-4802-A1C0-C0C92B972487}" presName="linear" presStyleCnt="0">
        <dgm:presLayoutVars>
          <dgm:animLvl val="lvl"/>
          <dgm:resizeHandles val="exact"/>
        </dgm:presLayoutVars>
      </dgm:prSet>
      <dgm:spPr/>
    </dgm:pt>
    <dgm:pt modelId="{109F5D11-3B88-4268-BCF6-34EF0B357233}" type="pres">
      <dgm:prSet presAssocID="{36B8FB57-2361-469C-A5D2-C38C69805B1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1AF62E4-74D6-4C40-B5F4-F27790928E7D}" type="pres">
      <dgm:prSet presAssocID="{6F6AF9DE-D97A-4267-9FB3-E0A8AFDADCC4}" presName="spacer" presStyleCnt="0"/>
      <dgm:spPr/>
    </dgm:pt>
    <dgm:pt modelId="{7EB68573-7887-4B1F-945B-8655DFB485DD}" type="pres">
      <dgm:prSet presAssocID="{CC69067E-8F7F-4405-92D2-B4AFCB22087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FB030AC-3A49-43CD-90E1-EEF0980F7E7B}" type="pres">
      <dgm:prSet presAssocID="{CC69067E-8F7F-4405-92D2-B4AFCB220876}" presName="childText" presStyleLbl="revTx" presStyleIdx="0" presStyleCnt="1">
        <dgm:presLayoutVars>
          <dgm:bulletEnabled val="1"/>
        </dgm:presLayoutVars>
      </dgm:prSet>
      <dgm:spPr/>
    </dgm:pt>
    <dgm:pt modelId="{B0042E0D-0A82-4FB9-9A6F-6801AA087D0F}" type="pres">
      <dgm:prSet presAssocID="{14B90266-9CCD-4018-80C3-3A788617570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441AD46-D7C4-4ACD-BE05-6CE7B2317E5F}" srcId="{CC69067E-8F7F-4405-92D2-B4AFCB220876}" destId="{2E12FDCE-6090-41FD-994F-B8111C447E14}" srcOrd="1" destOrd="0" parTransId="{4C5D9E07-DFBF-4FDA-AD39-EFC1DDE86C05}" sibTransId="{316FEA7E-65D5-43AF-9E1E-82A2CA4C99D0}"/>
    <dgm:cxn modelId="{DB326C5F-FCF9-4BD3-9E98-CD4E1DF45087}" type="presOf" srcId="{36B8FB57-2361-469C-A5D2-C38C69805B17}" destId="{109F5D11-3B88-4268-BCF6-34EF0B357233}" srcOrd="0" destOrd="0" presId="urn:microsoft.com/office/officeart/2005/8/layout/vList2"/>
    <dgm:cxn modelId="{DA0F8A67-B135-465F-8BB0-834ABCDAF403}" srcId="{DCC65212-20CF-4802-A1C0-C0C92B972487}" destId="{36B8FB57-2361-469C-A5D2-C38C69805B17}" srcOrd="0" destOrd="0" parTransId="{D72E12DD-03B1-4863-AF4C-EEA674F69D60}" sibTransId="{6F6AF9DE-D97A-4267-9FB3-E0A8AFDADCC4}"/>
    <dgm:cxn modelId="{1E1ACF6B-E1CC-4052-92D2-E5F2F705262A}" srcId="{DCC65212-20CF-4802-A1C0-C0C92B972487}" destId="{CC69067E-8F7F-4405-92D2-B4AFCB220876}" srcOrd="1" destOrd="0" parTransId="{56198F05-CED7-4E51-B1DE-9894EE04A76C}" sibTransId="{DECACD22-2332-4946-8272-53610354A105}"/>
    <dgm:cxn modelId="{E2E4E36E-025B-4E95-B59D-7C0DA4608EF1}" type="presOf" srcId="{CC69067E-8F7F-4405-92D2-B4AFCB220876}" destId="{7EB68573-7887-4B1F-945B-8655DFB485DD}" srcOrd="0" destOrd="0" presId="urn:microsoft.com/office/officeart/2005/8/layout/vList2"/>
    <dgm:cxn modelId="{4499AF70-C546-4F60-AE07-8D3EAE700A16}" srcId="{CC69067E-8F7F-4405-92D2-B4AFCB220876}" destId="{FF7B051F-DC8E-4165-B967-2C36C9BBB7BA}" srcOrd="3" destOrd="0" parTransId="{1D8D26A4-2978-4E82-A469-F3766A05F281}" sibTransId="{D9690F44-31AA-483F-895D-921B74DA2B6C}"/>
    <dgm:cxn modelId="{C69D3679-8DA9-47A8-B13B-24C1450A6312}" type="presOf" srcId="{FF7B051F-DC8E-4165-B967-2C36C9BBB7BA}" destId="{4FB030AC-3A49-43CD-90E1-EEF0980F7E7B}" srcOrd="0" destOrd="3" presId="urn:microsoft.com/office/officeart/2005/8/layout/vList2"/>
    <dgm:cxn modelId="{8C76268E-DB63-4CB6-AF07-C4212BCF15EB}" type="presOf" srcId="{002C61DE-5ADC-4167-9995-3D5F0D73F185}" destId="{4FB030AC-3A49-43CD-90E1-EEF0980F7E7B}" srcOrd="0" destOrd="0" presId="urn:microsoft.com/office/officeart/2005/8/layout/vList2"/>
    <dgm:cxn modelId="{0CE4019A-7060-4F26-AB69-D054EB590296}" srcId="{CC69067E-8F7F-4405-92D2-B4AFCB220876}" destId="{DB9DE1FE-9F5A-4D32-BDAC-76674ABC5DB3}" srcOrd="4" destOrd="0" parTransId="{5F2CF582-0E03-4320-8B7C-CB749D589DC1}" sibTransId="{12869A21-0F2B-4969-9403-2065CD0730BD}"/>
    <dgm:cxn modelId="{7159E29E-6850-4DCA-901E-3FE6C2C2A542}" type="presOf" srcId="{DB9DE1FE-9F5A-4D32-BDAC-76674ABC5DB3}" destId="{4FB030AC-3A49-43CD-90E1-EEF0980F7E7B}" srcOrd="0" destOrd="4" presId="urn:microsoft.com/office/officeart/2005/8/layout/vList2"/>
    <dgm:cxn modelId="{F4DD01B0-3BBD-4CAA-8505-16CD7A56022B}" type="presOf" srcId="{14B90266-9CCD-4018-80C3-3A788617570E}" destId="{B0042E0D-0A82-4FB9-9A6F-6801AA087D0F}" srcOrd="0" destOrd="0" presId="urn:microsoft.com/office/officeart/2005/8/layout/vList2"/>
    <dgm:cxn modelId="{3474BEBA-50D2-4CFC-95D5-D0C272EE126E}" type="presOf" srcId="{2E12FDCE-6090-41FD-994F-B8111C447E14}" destId="{4FB030AC-3A49-43CD-90E1-EEF0980F7E7B}" srcOrd="0" destOrd="1" presId="urn:microsoft.com/office/officeart/2005/8/layout/vList2"/>
    <dgm:cxn modelId="{D25E71BB-65DA-4C40-A1D1-08A4226EBDBA}" srcId="{CC69067E-8F7F-4405-92D2-B4AFCB220876}" destId="{002C61DE-5ADC-4167-9995-3D5F0D73F185}" srcOrd="0" destOrd="0" parTransId="{C55EB520-C4A5-4684-8DFB-5ECD59974E3F}" sibTransId="{F57A68BB-0756-4D19-AE54-61D6B96FC5E5}"/>
    <dgm:cxn modelId="{6E4F4EC3-2FA9-40AC-B566-D659B48A5A0C}" type="presOf" srcId="{DCC65212-20CF-4802-A1C0-C0C92B972487}" destId="{C97C51AA-6C83-4404-B229-B1B3FF6619F6}" srcOrd="0" destOrd="0" presId="urn:microsoft.com/office/officeart/2005/8/layout/vList2"/>
    <dgm:cxn modelId="{7AC92AC4-5B38-4071-9540-DEB59A8AD80F}" type="presOf" srcId="{7B5530F3-15A5-4432-B0BE-C80871B804E9}" destId="{4FB030AC-3A49-43CD-90E1-EEF0980F7E7B}" srcOrd="0" destOrd="2" presId="urn:microsoft.com/office/officeart/2005/8/layout/vList2"/>
    <dgm:cxn modelId="{E8CBB1E8-F9C2-4DE9-A81B-CAACCD18ECFA}" srcId="{DCC65212-20CF-4802-A1C0-C0C92B972487}" destId="{14B90266-9CCD-4018-80C3-3A788617570E}" srcOrd="2" destOrd="0" parTransId="{2B10E3B8-7E39-42FD-9E50-B957F04D6D05}" sibTransId="{BA0C1A32-129A-4DCB-8B93-8F751F377B04}"/>
    <dgm:cxn modelId="{4F5778F9-200B-4CE6-9D9D-A9D5926918F7}" srcId="{CC69067E-8F7F-4405-92D2-B4AFCB220876}" destId="{7B5530F3-15A5-4432-B0BE-C80871B804E9}" srcOrd="2" destOrd="0" parTransId="{39E71562-7E98-4735-A005-998673608254}" sibTransId="{BD34D54C-2101-403D-92CB-0697D7A483DA}"/>
    <dgm:cxn modelId="{81B94E0B-9275-4B97-B28C-D1871E9C8F12}" type="presParOf" srcId="{C97C51AA-6C83-4404-B229-B1B3FF6619F6}" destId="{109F5D11-3B88-4268-BCF6-34EF0B357233}" srcOrd="0" destOrd="0" presId="urn:microsoft.com/office/officeart/2005/8/layout/vList2"/>
    <dgm:cxn modelId="{52E94B38-C93C-4277-B496-E57CF2AA7EDA}" type="presParOf" srcId="{C97C51AA-6C83-4404-B229-B1B3FF6619F6}" destId="{21AF62E4-74D6-4C40-B5F4-F27790928E7D}" srcOrd="1" destOrd="0" presId="urn:microsoft.com/office/officeart/2005/8/layout/vList2"/>
    <dgm:cxn modelId="{68EDECC8-1BCB-45C8-BB71-84146CC950C6}" type="presParOf" srcId="{C97C51AA-6C83-4404-B229-B1B3FF6619F6}" destId="{7EB68573-7887-4B1F-945B-8655DFB485DD}" srcOrd="2" destOrd="0" presId="urn:microsoft.com/office/officeart/2005/8/layout/vList2"/>
    <dgm:cxn modelId="{FBFE3628-06AC-442B-9C73-A6E973DC1718}" type="presParOf" srcId="{C97C51AA-6C83-4404-B229-B1B3FF6619F6}" destId="{4FB030AC-3A49-43CD-90E1-EEF0980F7E7B}" srcOrd="3" destOrd="0" presId="urn:microsoft.com/office/officeart/2005/8/layout/vList2"/>
    <dgm:cxn modelId="{B7882370-F13A-4C86-AF7C-E0D846D67E05}" type="presParOf" srcId="{C97C51AA-6C83-4404-B229-B1B3FF6619F6}" destId="{B0042E0D-0A82-4FB9-9A6F-6801AA087D0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9F5D11-3B88-4268-BCF6-34EF0B357233}">
      <dsp:nvSpPr>
        <dsp:cNvPr id="0" name=""/>
        <dsp:cNvSpPr/>
      </dsp:nvSpPr>
      <dsp:spPr>
        <a:xfrm>
          <a:off x="0" y="63482"/>
          <a:ext cx="7315200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300" kern="1200"/>
            <a:t>In Legal Process, students learn problem solving in “steps”.</a:t>
          </a:r>
          <a:endParaRPr lang="en-US" sz="2300" kern="1200"/>
        </a:p>
      </dsp:txBody>
      <dsp:txXfrm>
        <a:off x="44602" y="108084"/>
        <a:ext cx="7225996" cy="824474"/>
      </dsp:txXfrm>
    </dsp:sp>
    <dsp:sp modelId="{7EB68573-7887-4B1F-945B-8655DFB485DD}">
      <dsp:nvSpPr>
        <dsp:cNvPr id="0" name=""/>
        <dsp:cNvSpPr/>
      </dsp:nvSpPr>
      <dsp:spPr>
        <a:xfrm>
          <a:off x="0" y="1043400"/>
          <a:ext cx="7315200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0" i="0" kern="1200" baseline="0" dirty="0"/>
            <a:t>Problem solving in law requires comprehension of these concepts:</a:t>
          </a:r>
          <a:endParaRPr lang="en-US" sz="2300" kern="1200" dirty="0"/>
        </a:p>
      </dsp:txBody>
      <dsp:txXfrm>
        <a:off x="44602" y="1088002"/>
        <a:ext cx="7225996" cy="824474"/>
      </dsp:txXfrm>
    </dsp:sp>
    <dsp:sp modelId="{4FB030AC-3A49-43CD-90E1-EEF0980F7E7B}">
      <dsp:nvSpPr>
        <dsp:cNvPr id="0" name=""/>
        <dsp:cNvSpPr/>
      </dsp:nvSpPr>
      <dsp:spPr>
        <a:xfrm>
          <a:off x="0" y="1957079"/>
          <a:ext cx="7315200" cy="1713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258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1" i="0" kern="1200" baseline="0" dirty="0"/>
            <a:t>Material facts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 baseline="0" dirty="0"/>
            <a:t>Legal/Factual issues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 baseline="0" dirty="0"/>
            <a:t>Statutory Analysis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 baseline="0" dirty="0"/>
            <a:t>Case law analysis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i="0" kern="1200" baseline="0" dirty="0"/>
            <a:t>Application of legal sources to facts &amp; issues</a:t>
          </a:r>
          <a:endParaRPr lang="en-US" sz="2000" kern="1200" dirty="0"/>
        </a:p>
      </dsp:txBody>
      <dsp:txXfrm>
        <a:off x="0" y="1957079"/>
        <a:ext cx="7315200" cy="1713960"/>
      </dsp:txXfrm>
    </dsp:sp>
    <dsp:sp modelId="{B0042E0D-0A82-4FB9-9A6F-6801AA087D0F}">
      <dsp:nvSpPr>
        <dsp:cNvPr id="0" name=""/>
        <dsp:cNvSpPr/>
      </dsp:nvSpPr>
      <dsp:spPr>
        <a:xfrm>
          <a:off x="0" y="3671039"/>
          <a:ext cx="7315200" cy="9136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Interviewing introduces students to both lawyer-client relationship dynamics and practical information gathering</a:t>
          </a:r>
        </a:p>
      </dsp:txBody>
      <dsp:txXfrm>
        <a:off x="44602" y="3715641"/>
        <a:ext cx="7225996" cy="8244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>
            <a:extLst>
              <a:ext uri="{FF2B5EF4-FFF2-40B4-BE49-F238E27FC236}">
                <a16:creationId xmlns:a16="http://schemas.microsoft.com/office/drawing/2014/main" id="{8D4828DE-0F0A-9CE9-8117-02563FF4B90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" panose="020B0502020104020203" pitchFamily="34" charset="-79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6435" name="Rectangle 3">
            <a:extLst>
              <a:ext uri="{FF2B5EF4-FFF2-40B4-BE49-F238E27FC236}">
                <a16:creationId xmlns:a16="http://schemas.microsoft.com/office/drawing/2014/main" id="{FBA3EB6A-6FB2-A4D4-4CCC-48CC8E45D62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" panose="020B0502020104020203" pitchFamily="34" charset="-79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6436" name="Rectangle 4">
            <a:extLst>
              <a:ext uri="{FF2B5EF4-FFF2-40B4-BE49-F238E27FC236}">
                <a16:creationId xmlns:a16="http://schemas.microsoft.com/office/drawing/2014/main" id="{8C5F94DE-A06A-20B2-A79F-5F51F98C613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ill Sans" panose="020B0502020104020203" pitchFamily="34" charset="-79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46437" name="Rectangle 5">
            <a:extLst>
              <a:ext uri="{FF2B5EF4-FFF2-40B4-BE49-F238E27FC236}">
                <a16:creationId xmlns:a16="http://schemas.microsoft.com/office/drawing/2014/main" id="{B913F2AD-3A09-EE56-5CF0-6A64E23020D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ill Sans" panose="020B0502020104020203" pitchFamily="34" charset="-79"/>
              </a:defRPr>
            </a:lvl1pPr>
          </a:lstStyle>
          <a:p>
            <a:pPr>
              <a:defRPr/>
            </a:pPr>
            <a:fld id="{B501AA8C-135B-4F43-86B1-2D16A1F627A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8175C0-B7F5-3E4C-93AA-D08622376D1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330AC-FA8C-996C-0A65-0BA6840D1A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4C7A04D-0FAD-FA4C-8554-EC902B4CD028}" type="datetimeFigureOut">
              <a:rPr lang="en-US" altLang="en-US"/>
              <a:pPr>
                <a:defRPr/>
              </a:pPr>
              <a:t>4/29/22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B12578B-8161-0146-A213-A2F0D1DEE71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D9A1117-269D-98D4-BEB1-973F33445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6A953-241E-EFDE-2E42-77F95F16674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2AF60-5820-7686-1E20-DC384E4EB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063FF8C-5998-F74A-83D6-1861CF76AEB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>
            <a:extLst>
              <a:ext uri="{FF2B5EF4-FFF2-40B4-BE49-F238E27FC236}">
                <a16:creationId xmlns:a16="http://schemas.microsoft.com/office/drawing/2014/main" id="{A7E19196-1B9C-B89E-FFB3-0A55476D0E8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>
            <a:extLst>
              <a:ext uri="{FF2B5EF4-FFF2-40B4-BE49-F238E27FC236}">
                <a16:creationId xmlns:a16="http://schemas.microsoft.com/office/drawing/2014/main" id="{32C849A1-439B-DD77-0014-336223CA15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CA1C76CD-DE17-6ABE-700A-81F3F42405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C592B8-9694-F24F-9162-987B89A4CA73}" type="slidenum">
              <a:rPr lang="en-GB" altLang="en-US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GB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3FF8C-5998-F74A-83D6-1861CF76AEB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932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>
            <a:extLst>
              <a:ext uri="{FF2B5EF4-FFF2-40B4-BE49-F238E27FC236}">
                <a16:creationId xmlns:a16="http://schemas.microsoft.com/office/drawing/2014/main" id="{8962E8D9-9445-42F5-8EAA-1335B7A3F8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6" name="Notes Placeholder 2">
            <a:extLst>
              <a:ext uri="{FF2B5EF4-FFF2-40B4-BE49-F238E27FC236}">
                <a16:creationId xmlns:a16="http://schemas.microsoft.com/office/drawing/2014/main" id="{690EC024-5E6D-5937-743A-553CB11FD0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80F12B25-CD10-F1BA-87D9-F2404DA952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43DCB4-8C63-4E40-9F63-312F1DA254CC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63FF8C-5998-F74A-83D6-1861CF76AEB5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4702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C379162D-7BA8-24F0-D0B3-C49A03C308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D8ECAC70-778E-AE79-E830-9B6109075C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02AB90A6-2646-0687-4013-BBCE00A5C9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21B18C-E81D-4144-AACF-27B772B2BB67}" type="slidenum">
              <a:rPr lang="en-GB" altLang="en-US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en-GB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477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>
            <a:extLst>
              <a:ext uri="{FF2B5EF4-FFF2-40B4-BE49-F238E27FC236}">
                <a16:creationId xmlns:a16="http://schemas.microsoft.com/office/drawing/2014/main" id="{EACEAB18-3C76-1578-972C-4E20AC5798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6" name="Notes Placeholder 2">
            <a:extLst>
              <a:ext uri="{FF2B5EF4-FFF2-40B4-BE49-F238E27FC236}">
                <a16:creationId xmlns:a16="http://schemas.microsoft.com/office/drawing/2014/main" id="{E77F0B6A-45BC-28B7-4855-A1D70B4A0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52227" name="Slide Number Placeholder 3">
            <a:extLst>
              <a:ext uri="{FF2B5EF4-FFF2-40B4-BE49-F238E27FC236}">
                <a16:creationId xmlns:a16="http://schemas.microsoft.com/office/drawing/2014/main" id="{5E87AFC5-AFD8-2AC8-7DBB-048B239D88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E23347-96DB-9743-A6E6-5423A0EF92C3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>
            <a:extLst>
              <a:ext uri="{FF2B5EF4-FFF2-40B4-BE49-F238E27FC236}">
                <a16:creationId xmlns:a16="http://schemas.microsoft.com/office/drawing/2014/main" id="{4319B449-E045-9EF8-4FC1-DA75AC568D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2" name="Notes Placeholder 2">
            <a:extLst>
              <a:ext uri="{FF2B5EF4-FFF2-40B4-BE49-F238E27FC236}">
                <a16:creationId xmlns:a16="http://schemas.microsoft.com/office/drawing/2014/main" id="{C2606427-A0BC-A082-F4E2-3E9C14516C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/>
          </a:p>
        </p:txBody>
      </p:sp>
      <p:sp>
        <p:nvSpPr>
          <p:cNvPr id="56323" name="Slide Number Placeholder 3">
            <a:extLst>
              <a:ext uri="{FF2B5EF4-FFF2-40B4-BE49-F238E27FC236}">
                <a16:creationId xmlns:a16="http://schemas.microsoft.com/office/drawing/2014/main" id="{9186CEB3-6BD9-F1B7-29B0-5305439598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37DABBF-83B4-2E4F-BB49-22C1FDE61689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5D91EB06-7BED-483E-2124-2814FCB70E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B22378-A15D-184C-A259-4ACD19466652}" type="slidenum">
              <a:rPr lang="en-GB" altLang="en-US" smtClean="0">
                <a:ea typeface="ＭＳ Ｐゴシック" panose="020B0600070205080204" pitchFamily="34" charset="-128"/>
              </a:rPr>
              <a:pPr/>
              <a:t>3</a:t>
            </a:fld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7D3676F-4A89-C469-AEDE-9702067AA8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D0C1EF90-221C-6D5D-8990-974B061722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0588" y="4729163"/>
            <a:ext cx="4899025" cy="447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4605225-CB07-0C45-90AF-19053795107C}" type="slidenum">
              <a:rPr lang="en-GB" altLang="en-US"/>
              <a:pPr/>
              <a:t>4</a:t>
            </a:fld>
            <a:endParaRPr lang="en-GB" altLang="en-US" dirty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379" y="4807983"/>
            <a:ext cx="5007892" cy="45545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1501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EBA7D3A-3CC4-DF42-9902-3AE034E571B6}" type="slidenum">
              <a:rPr lang="en-GB" altLang="en-US"/>
              <a:pPr/>
              <a:t>5</a:t>
            </a:fld>
            <a:endParaRPr lang="en-GB" altLang="en-US" dirty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379" y="4807983"/>
            <a:ext cx="5007892" cy="45545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0211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CF62CAB-1F11-C943-981A-9CF02C548EE3}" type="slidenum">
              <a:rPr lang="en-GB" altLang="en-US"/>
              <a:pPr/>
              <a:t>6</a:t>
            </a:fld>
            <a:endParaRPr lang="en-GB" altLang="en-US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379" y="4807983"/>
            <a:ext cx="5007892" cy="45545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 alt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890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25A788B2-81F1-05A0-C0C1-D0B7575D57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6FADE8-D725-834A-AD07-1E2CC8ACC574}" type="slidenum">
              <a:rPr lang="en-GB" altLang="en-US" smtClean="0">
                <a:ea typeface="ＭＳ Ｐゴシック" panose="020B0600070205080204" pitchFamily="34" charset="-128"/>
              </a:rPr>
              <a:pPr/>
              <a:t>8</a:t>
            </a:fld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E9339B5E-A941-F2BE-8743-E02CC00BBE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9313" y="744538"/>
            <a:ext cx="4981575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A662255A-D5EE-F9F8-C3D1-1EA660DF0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0588" y="4729163"/>
            <a:ext cx="4899025" cy="447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44763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9C06966A-6BD7-10DF-934E-9A8158A4F7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B013E68-8AD2-8D45-A45F-35B5AD775948}" type="slidenum">
              <a:rPr lang="en-GB" altLang="en-US" smtClean="0">
                <a:ea typeface="ＭＳ Ｐゴシック" panose="020B0600070205080204" pitchFamily="34" charset="-128"/>
              </a:rPr>
              <a:pPr/>
              <a:t>9</a:t>
            </a:fld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D1EDC6F2-9D6C-18D7-8F24-DB4F4CEDAD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49313" y="744538"/>
            <a:ext cx="4981575" cy="37369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80EF109B-AB77-7900-D90B-3B42E1D973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90588" y="4729163"/>
            <a:ext cx="4899025" cy="4479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0741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C379162D-7BA8-24F0-D0B3-C49A03C308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D8ECAC70-778E-AE79-E830-9B6109075C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02AB90A6-2646-0687-4013-BBCE00A5C9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21B18C-E81D-4144-AACF-27B772B2BB67}" type="slidenum">
              <a:rPr lang="en-GB" altLang="en-US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en-GB" altLang="en-US" dirty="0">
              <a:latin typeface="Times New Roman" panose="02020603050405020304" pitchFamily="18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>
            <a:extLst>
              <a:ext uri="{FF2B5EF4-FFF2-40B4-BE49-F238E27FC236}">
                <a16:creationId xmlns:a16="http://schemas.microsoft.com/office/drawing/2014/main" id="{32F7972D-2B6C-E31A-5FA3-02AAD71301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2AA3C32-FF73-014D-A211-E72E1E5B63CE}" type="slidenum">
              <a:rPr lang="en-GB" altLang="en-US" smtClean="0">
                <a:ea typeface="ＭＳ Ｐゴシック" panose="020B0600070205080204" pitchFamily="34" charset="-128"/>
              </a:rPr>
              <a:pPr/>
              <a:t>14</a:t>
            </a:fld>
            <a:endParaRPr lang="en-GB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463B39DB-9A7D-F4E9-6E37-04718C313E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BA739637-6902-488F-3AF8-E4D627229C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0379" y="4807983"/>
            <a:ext cx="5007892" cy="455459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0sgoode">
            <a:extLst>
              <a:ext uri="{FF2B5EF4-FFF2-40B4-BE49-F238E27FC236}">
                <a16:creationId xmlns:a16="http://schemas.microsoft.com/office/drawing/2014/main" id="{46081F99-3EDE-9546-C734-0F97DA83D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5591175"/>
            <a:ext cx="1524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4D1937CE-DED2-5F90-3C83-922052A8E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321550" cy="6858000"/>
          </a:xfrm>
          <a:prstGeom prst="rect">
            <a:avLst/>
          </a:prstGeom>
          <a:solidFill>
            <a:srgbClr val="DC1414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E4C07A77-5CA4-ABF2-9E4A-DB22E8D0867A}"/>
              </a:ext>
            </a:extLst>
          </p:cNvPr>
          <p:cNvSpPr>
            <a:spLocks noChangeShapeType="1"/>
          </p:cNvSpPr>
          <p:nvPr/>
        </p:nvSpPr>
        <p:spPr bwMode="auto">
          <a:xfrm>
            <a:off x="879475" y="3657600"/>
            <a:ext cx="64357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438400"/>
            <a:ext cx="6629400" cy="1143000"/>
          </a:xfrm>
          <a:solidFill>
            <a:srgbClr val="DC1414"/>
          </a:solidFill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5943600" cy="1752600"/>
          </a:xfrm>
          <a:solidFill>
            <a:srgbClr val="DC1414"/>
          </a:solidFill>
        </p:spPr>
        <p:txBody>
          <a:bodyPr/>
          <a:lstStyle>
            <a:lvl1pPr marL="0" indent="0" algn="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B126695-388F-2F9F-7E3A-F072192393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16.6.17</a:t>
            </a:r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E53AD5-DABA-CEC6-E222-A13DD8A1A6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Professor Paul Maharg | CC BY-NC-ND 2.5 CANADA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91CEFED-6C9B-EC5C-DA78-CB7930B125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8382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7D1EF83-8DC0-A84D-987E-A2E2C9CE823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736623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4CE8C1-32C3-25AE-AB60-B3110F4B7B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16.6.17</a:t>
            </a:r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5E3FE51-14A5-7580-4819-D1C3F3CE2B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Professor Paul Maharg | CC BY-NC-ND 2.5 CANADAc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D60E42-D9B0-2B93-E0A1-F2DCB1BAD8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AD1C2-3E33-BB4F-876E-F2B476FA2D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555554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>
            <a:extLst>
              <a:ext uri="{FF2B5EF4-FFF2-40B4-BE49-F238E27FC236}">
                <a16:creationId xmlns:a16="http://schemas.microsoft.com/office/drawing/2014/main" id="{5045B3D7-C12E-E2CD-CF48-14737AB72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91338"/>
            <a:ext cx="9144000" cy="358775"/>
          </a:xfrm>
          <a:prstGeom prst="rect">
            <a:avLst/>
          </a:prstGeom>
          <a:solidFill>
            <a:srgbClr val="94B0BE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AU" altLang="en-US" sz="1200" dirty="0">
                <a:latin typeface="Calibri" charset="0"/>
              </a:rPr>
              <a:t>Professor Paul Maharg | CC BY-NC-ND 2.5 SCOTLAND |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B4271B4-E0E8-F703-8038-77FEE06A0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6763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dirty="0"/>
          </a:p>
        </p:txBody>
      </p:sp>
      <p:pic>
        <p:nvPicPr>
          <p:cNvPr id="6" name="Picture 9" descr="ANU_LOGO_WHITE">
            <a:extLst>
              <a:ext uri="{FF2B5EF4-FFF2-40B4-BE49-F238E27FC236}">
                <a16:creationId xmlns:a16="http://schemas.microsoft.com/office/drawing/2014/main" id="{A803BB47-89F7-A5D7-4A45-9C118027D7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0013"/>
            <a:ext cx="1223962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41AEFDF-BCAC-4166-216A-CD48DEACD4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652000"/>
            <a:ext cx="5651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80759066-DB07-7F1B-2B51-DC01F8CED8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855200"/>
            <a:ext cx="5651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397639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315200" cy="1143000"/>
          </a:xfrm>
        </p:spPr>
        <p:txBody>
          <a:bodyPr/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39624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4B299C-1C06-C598-E098-DF71A41258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16.6.17</a:t>
            </a: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B410BC4-B898-CD77-3097-B877BABDFB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Professor Paul Maharg | CC BY-NC-ND 2.5 CANADA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293EF3FC-7E32-E1D3-55E1-8266E517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5F0F4-8824-E34A-BEAC-87BE3EA8625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30773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AD7216-0E3D-CC59-4B6D-6D4782FF1D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16.6.17</a:t>
            </a:r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7379BC-C578-DBF6-8B6E-1596DE8661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Professor Paul Maharg | CC BY-NC-ND 2.5 CANADA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8B2AAD-5457-D3E7-1C93-BBA4ED3F8A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9BF68-AB0F-F745-B4E4-0006AA5DD3D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464058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4300" y="1600200"/>
            <a:ext cx="3314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D4E4D-2B94-9830-024A-18819C24E2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16.6.17</a:t>
            </a:r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57861-CB90-2CB4-21B1-E0D0B82450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Professor Paul Maharg | CC BY-NC-ND 2.5 CANADA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97066-6E2A-DEA6-E8B6-94721C40CC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65984-2045-B34A-9A7B-23698BC682F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609907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EFDD91-F996-50D4-2151-A97F63C845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16.6.17</a:t>
            </a:r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E7773C6-BC02-35C3-238B-7F1D54CFA1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Professor Paul Maharg | CC BY-NC-ND 2.5 CANADA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0E8DC24-E5BE-9BB8-0E8F-EE85A6F3C2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4E854-291D-E34E-A379-7163F62B979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806872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4BE7FDC-7B19-1B63-73B1-BDCB83EF10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16.6.17</a:t>
            </a:r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6515E2A-047F-A7BE-4F89-C6B02FC6B7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Professor Paul Maharg | CC BY-NC-ND 2.5 CANADA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C0CE89-14ED-EAA5-ADF6-63BA7DFAC0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54F17-306C-4942-992A-9E2F795303F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165255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1BDD31E-BA44-3337-48BD-E0AAF9AD29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16.6.17</a:t>
            </a:r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D847C34-76E7-2307-F4F2-7011C70148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Professor Paul Maharg | CC BY-NC-ND 2.5 CANADA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21944F4-8A0F-592F-C331-E621E4B00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8DB4D-A57A-2541-BE82-F4F5DCB5149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899642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30209-AE38-9B1E-DE53-70B4ECEBF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16.6.17</a:t>
            </a:r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8C316-4B08-58C6-5432-B4F3C3F709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Professor Paul Maharg | CC BY-NC-ND 2.5 CANADA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C3067-F6CE-9CAF-EFD3-4628412587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D3D4B-1E4E-024A-9641-4DCD491C361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546916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E81303-28A3-5971-A3A8-389F3217F5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16.6.17</a:t>
            </a:r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9A1733-0C2E-0C0E-99B0-8FC430804F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Professor Paul Maharg | CC BY-NC-ND 2.5 CANADAc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17AA21-C29B-7F3D-02E2-6D49B5B0AD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D84CE-89FC-4443-A554-3B5CF63D16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686641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8A6823E-1F99-F914-1360-9E7D75395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6781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C6AE571-6B18-9E77-307C-35A83D5918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6781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91140" name="Rectangle 4">
            <a:extLst>
              <a:ext uri="{FF2B5EF4-FFF2-40B4-BE49-F238E27FC236}">
                <a16:creationId xmlns:a16="http://schemas.microsoft.com/office/drawing/2014/main" id="{25159FF7-4E0F-4E63-56C3-3A1CD3AE08D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6725" y="6262688"/>
            <a:ext cx="1371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 altLang="en-US" dirty="0"/>
              <a:t>16.6.17</a:t>
            </a:r>
            <a:endParaRPr lang="en-US" altLang="en-US" dirty="0"/>
          </a:p>
        </p:txBody>
      </p:sp>
      <p:sp>
        <p:nvSpPr>
          <p:cNvPr id="91141" name="Rectangle 5">
            <a:extLst>
              <a:ext uri="{FF2B5EF4-FFF2-40B4-BE49-F238E27FC236}">
                <a16:creationId xmlns:a16="http://schemas.microsoft.com/office/drawing/2014/main" id="{5F8B94FC-2693-489B-1ADE-D136B56BF9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838325" y="6248400"/>
            <a:ext cx="4181475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altLang="en-US" dirty="0"/>
              <a:t>Professor Paul Maharg | CC BY-NC-ND 2.5 CANADA</a:t>
            </a:r>
          </a:p>
        </p:txBody>
      </p:sp>
      <p:pic>
        <p:nvPicPr>
          <p:cNvPr id="1030" name="Picture 10" descr="0sgoode">
            <a:extLst>
              <a:ext uri="{FF2B5EF4-FFF2-40B4-BE49-F238E27FC236}">
                <a16:creationId xmlns:a16="http://schemas.microsoft.com/office/drawing/2014/main" id="{ECCCC519-1692-0ACC-ECA2-5E3139B3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919788"/>
            <a:ext cx="10668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9BFF7A-4687-A7CE-DA17-C43B00B34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2075" y="6248400"/>
            <a:ext cx="7810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5C70B2D-1E93-D349-9C61-80430FD41D8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  <p:sldLayoutId id="2147484264" r:id="rId2"/>
    <p:sldLayoutId id="2147484266" r:id="rId3"/>
    <p:sldLayoutId id="2147484267" r:id="rId4"/>
    <p:sldLayoutId id="2147484268" r:id="rId5"/>
    <p:sldLayoutId id="2147484269" r:id="rId6"/>
    <p:sldLayoutId id="2147484270" r:id="rId7"/>
    <p:sldLayoutId id="2147484271" r:id="rId8"/>
    <p:sldLayoutId id="2147484272" r:id="rId9"/>
    <p:sldLayoutId id="2147484273" r:id="rId10"/>
    <p:sldLayoutId id="2147484274" r:id="rId11"/>
  </p:sldLayoutIdLst>
  <p:transition>
    <p:fade/>
  </p:transition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>
            <a:extLst>
              <a:ext uri="{FF2B5EF4-FFF2-40B4-BE49-F238E27FC236}">
                <a16:creationId xmlns:a16="http://schemas.microsoft.com/office/drawing/2014/main" id="{C5AD959B-CCED-37DB-F80C-67F3C095D0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7292975" cy="2614613"/>
          </a:xfrm>
        </p:spPr>
        <p:txBody>
          <a:bodyPr/>
          <a:lstStyle/>
          <a:p>
            <a:br>
              <a:rPr lang="en-AU" altLang="en-US" dirty="0">
                <a:ea typeface="ＭＳ Ｐゴシック" panose="020B0600070205080204" pitchFamily="34" charset="-128"/>
              </a:rPr>
            </a:br>
            <a:r>
              <a:rPr lang="en-GB" altLang="en-US" b="1" dirty="0">
                <a:ea typeface="ＭＳ Ｐゴシック" panose="020B0600070205080204" pitchFamily="34" charset="-128"/>
              </a:rPr>
              <a:t>Incorporating sim clients into JD &amp; continuing legal education programs  </a:t>
            </a:r>
          </a:p>
        </p:txBody>
      </p:sp>
      <p:sp>
        <p:nvSpPr>
          <p:cNvPr id="15362" name="Rectangle 5">
            <a:extLst>
              <a:ext uri="{FF2B5EF4-FFF2-40B4-BE49-F238E27FC236}">
                <a16:creationId xmlns:a16="http://schemas.microsoft.com/office/drawing/2014/main" id="{721E4D36-676F-2573-625D-DC4CC21A5AF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-1" y="3733800"/>
            <a:ext cx="7292975" cy="1779588"/>
          </a:xfrm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Shelley Kierstead &amp; Paul Maharg</a:t>
            </a:r>
          </a:p>
          <a:p>
            <a:pPr eaLnBrk="1" hangingPunct="1"/>
            <a:r>
              <a:rPr lang="en-US" altLang="en-US" sz="2000" dirty="0">
                <a:ea typeface="ＭＳ Ｐゴシック" panose="020B0600070205080204" pitchFamily="34" charset="-128"/>
                <a:cs typeface="Calibri" panose="020F0502020204030204" pitchFamily="34" charset="0"/>
              </a:rPr>
              <a:t>Osgoode Hall Law School</a:t>
            </a:r>
            <a:br>
              <a:rPr lang="en-US" altLang="en-US" sz="2000" dirty="0"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br>
              <a:rPr lang="en-US" altLang="en-US" sz="2000" dirty="0"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2000" dirty="0">
                <a:ea typeface="ＭＳ Ｐゴシック" panose="020B0600070205080204" pitchFamily="34" charset="-128"/>
                <a:cs typeface="Calibri" panose="020F0502020204030204" pitchFamily="34" charset="0"/>
              </a:rPr>
              <a:t>Slides at: https://paulmaharg.com/slides</a:t>
            </a:r>
            <a:br>
              <a:rPr lang="en-US" altLang="en-US" sz="2000" dirty="0"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2000" dirty="0">
                <a:ea typeface="ＭＳ Ｐゴシック" panose="020B0600070205080204" pitchFamily="34" charset="-128"/>
                <a:cs typeface="Calibri" panose="020F0502020204030204" pitchFamily="34" charset="0"/>
              </a:rPr>
              <a:t>https://</a:t>
            </a:r>
            <a:r>
              <a:rPr lang="en-US" altLang="en-US" sz="2000" dirty="0" err="1">
                <a:ea typeface="ＭＳ Ｐゴシック" panose="020B0600070205080204" pitchFamily="34" charset="-128"/>
                <a:cs typeface="Calibri" panose="020F0502020204030204" pitchFamily="34" charset="0"/>
              </a:rPr>
              <a:t>simclient.osgoode.yorku.ca</a:t>
            </a:r>
            <a:r>
              <a:rPr lang="en-US" altLang="en-US" sz="2000" dirty="0">
                <a:ea typeface="ＭＳ Ｐゴシック" panose="020B0600070205080204" pitchFamily="34" charset="-128"/>
                <a:cs typeface="Calibri" panose="020F0502020204030204" pitchFamily="34" charset="0"/>
              </a:rPr>
              <a:t>/workshop-resources/</a:t>
            </a:r>
          </a:p>
          <a:p>
            <a:pPr eaLnBrk="1" hangingPunct="1"/>
            <a:endParaRPr lang="en-US" altLang="en-US" sz="2000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0A1BE053-770E-56CE-C08C-61B90F6E1B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6508750" cy="3603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learner interviews online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24963" name="Rectangle 3">
            <a:extLst>
              <a:ext uri="{FF2B5EF4-FFF2-40B4-BE49-F238E27FC236}">
                <a16:creationId xmlns:a16="http://schemas.microsoft.com/office/drawing/2014/main" id="{BE1DDD7E-E1D8-7669-B72D-1A661A5C3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1500" y="993714"/>
            <a:ext cx="8001000" cy="4416425"/>
          </a:xfrm>
          <a:solidFill>
            <a:srgbClr val="FFFFFF"/>
          </a:solidFill>
        </p:spPr>
        <p:txBody>
          <a:bodyPr lIns="70536" tIns="35268" rIns="70536" bIns="35268"/>
          <a:lstStyle/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Again, same principles…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But context always affects communications…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So some of the issues that arose online: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Social representation, warmth, intimacy, formality, pose, repose, affective presence on video?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Bandwidth: is there still a digital divide?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Recording: how does it enhance / constrain learning?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Assessment: digital digital affects formative feedback.  And summative…?</a:t>
            </a:r>
          </a:p>
          <a:p>
            <a:pPr lvl="1">
              <a:buFont typeface="Wingdings" pitchFamily="2" charset="2"/>
              <a:buChar char="Ø"/>
            </a:pPr>
            <a:endParaRPr lang="en-US" altLang="en-US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lvl="1">
              <a:buFont typeface="Wingdings" pitchFamily="2" charset="2"/>
              <a:buChar char="Ø"/>
            </a:pPr>
            <a:endParaRPr lang="en-US" altLang="en-US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US" altLang="en-US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B194C0-030B-3440-3384-1D5F13268A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838325" y="6248400"/>
            <a:ext cx="41814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Shelley Kierstead, Paul Maharg | CC BY-NC-ND 2.5 CANADA</a:t>
            </a:r>
          </a:p>
        </p:txBody>
      </p:sp>
    </p:spTree>
    <p:extLst>
      <p:ext uri="{BB962C8B-B14F-4D97-AF65-F5344CB8AC3E}">
        <p14:creationId xmlns:p14="http://schemas.microsoft.com/office/powerpoint/2010/main" val="1063726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E997CDCF-DFA0-E5E1-806D-F2DEDA80E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6725" y="0"/>
            <a:ext cx="8601075" cy="1143000"/>
          </a:xfrm>
        </p:spPr>
        <p:txBody>
          <a:bodyPr/>
          <a:lstStyle/>
          <a:p>
            <a:r>
              <a:rPr lang="en-US" altLang="en-US" dirty="0"/>
              <a:t>four provocations on digital legal education + SCs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2660C5F8-FB16-10D9-9D4F-82D09A2638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6725" y="1106488"/>
            <a:ext cx="7315200" cy="3962400"/>
          </a:xfrm>
        </p:spPr>
        <p:txBody>
          <a:bodyPr/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/>
              <a:t>Post COVID, </a:t>
            </a:r>
            <a:r>
              <a:rPr lang="en-US" altLang="en-US" i="1" dirty="0"/>
              <a:t>resist go-backery</a:t>
            </a:r>
            <a:r>
              <a:rPr lang="en-US" altLang="en-US" dirty="0"/>
              <a:t>, (aka ‘dynamic conservatism’, Donald </a:t>
            </a:r>
            <a:r>
              <a:rPr lang="en-GB" altLang="en-US" dirty="0"/>
              <a:t>Schön’s concept)</a:t>
            </a:r>
            <a:endParaRPr lang="en-US" altLang="en-US" i="1" dirty="0"/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/>
              <a:t>Don’t</a:t>
            </a:r>
            <a:r>
              <a:rPr lang="en-US" altLang="en-US" i="1" dirty="0"/>
              <a:t> recreate analog </a:t>
            </a:r>
            <a:r>
              <a:rPr lang="en-US" altLang="en-US" dirty="0"/>
              <a:t>teaching styles and assessments (eg learning management systems built to enhance f2f programs)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/>
              <a:t>Digital isn’t second-best: it has its own </a:t>
            </a:r>
            <a:r>
              <a:rPr lang="en-US" altLang="en-US" i="1" dirty="0"/>
              <a:t>powerful affordances</a:t>
            </a:r>
            <a:r>
              <a:rPr lang="en-US" altLang="en-US" dirty="0"/>
              <a:t>: use them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n-US" altLang="en-US" dirty="0"/>
              <a:t>Digital can </a:t>
            </a:r>
            <a:r>
              <a:rPr lang="en-US" altLang="en-US" i="1" dirty="0"/>
              <a:t>transform professional learning,</a:t>
            </a:r>
            <a:r>
              <a:rPr lang="en-US" altLang="en-US" dirty="0"/>
              <a:t> eg by adopting leading-edge professional apps (cf Alberta’s innovation sandbox + articling placement program + SCs – why not fuse them?)</a:t>
            </a:r>
            <a:endParaRPr lang="en-US" altLang="en-US" i="1" dirty="0"/>
          </a:p>
        </p:txBody>
      </p:sp>
      <p:sp>
        <p:nvSpPr>
          <p:cNvPr id="40964" name="Slide Number Placeholder 5">
            <a:extLst>
              <a:ext uri="{FF2B5EF4-FFF2-40B4-BE49-F238E27FC236}">
                <a16:creationId xmlns:a16="http://schemas.microsoft.com/office/drawing/2014/main" id="{8872B979-83A4-7767-8031-189CE14AC6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381188-96BB-AC4C-99BC-AED8EE22CD0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CCC3ED-1D64-F5EA-F156-BE8845590F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676524" y="6212981"/>
            <a:ext cx="41814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Shelley Kierstead, Paul Maharg | CC BY-NC-ND 2.5 CANADA</a:t>
            </a:r>
          </a:p>
        </p:txBody>
      </p:sp>
    </p:spTree>
    <p:extLst>
      <p:ext uri="{BB962C8B-B14F-4D97-AF65-F5344CB8AC3E}">
        <p14:creationId xmlns:p14="http://schemas.microsoft.com/office/powerpoint/2010/main" val="205924578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>
            <a:extLst>
              <a:ext uri="{FF2B5EF4-FFF2-40B4-BE49-F238E27FC236}">
                <a16:creationId xmlns:a16="http://schemas.microsoft.com/office/drawing/2014/main" id="{9C725AF4-7322-5571-623D-E82B139815C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8229600" cy="3157538"/>
          </a:xfrm>
        </p:spPr>
        <p:txBody>
          <a:bodyPr lIns="61722" tIns="30861" rIns="61722" bIns="30861"/>
          <a:lstStyle/>
          <a:p>
            <a:endParaRPr lang="en-US" altLang="en-US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US" altLang="en-US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US" altLang="en-US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US" altLang="en-US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US" altLang="en-US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endParaRPr lang="en-US" altLang="en-US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en-US" altLang="en-US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C4CCEB5-BE8E-340C-C2FC-5123D145970A}"/>
              </a:ext>
            </a:extLst>
          </p:cNvPr>
          <p:cNvGraphicFramePr>
            <a:graphicFrameLocks noGrp="1"/>
          </p:cNvGraphicFramePr>
          <p:nvPr/>
        </p:nvGraphicFramePr>
        <p:xfrm>
          <a:off x="-17463" y="28575"/>
          <a:ext cx="7408863" cy="59944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23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5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4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University of Strathclyde Law School</a:t>
                      </a:r>
                      <a:br>
                        <a:rPr lang="en-US" sz="1800" b="0" dirty="0">
                          <a:effectLst/>
                        </a:rPr>
                      </a:br>
                      <a:r>
                        <a:rPr lang="en-US" sz="1800" b="0" dirty="0">
                          <a:effectLst/>
                        </a:rPr>
                        <a:t>(Glasgow, Scotland)</a:t>
                      </a:r>
                      <a:endParaRPr lang="en-CA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99" marR="52699" marT="20955" marB="2095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</a:rPr>
                        <a:t>WS (Writers to the Signet) Society</a:t>
                      </a:r>
                      <a:br>
                        <a:rPr lang="en-US" sz="1800" b="0" dirty="0">
                          <a:effectLst/>
                        </a:rPr>
                      </a:br>
                      <a:r>
                        <a:rPr lang="en-US" sz="1800" b="0" dirty="0">
                          <a:effectLst/>
                        </a:rPr>
                        <a:t>(Edinburgh, Scotland)</a:t>
                      </a:r>
                      <a:endParaRPr lang="en-CA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99" marR="52699" marT="20955" marB="2095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University of New Hampshire Law School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(Concord, NH, USA)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99" marR="52699" marT="20955" marB="2095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Australian National University College of Law (Canberra, Australian Capital Territory)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99" marR="52699" marT="20955" marB="2095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4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Northumbria University Law School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(Newcastle, England)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99" marR="52699" marT="20955" marB="2095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Kwansei Gakuin University Law School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(Osaka, Japan)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99" marR="52699" marT="20955" marB="2095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91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Solicitors Regulation Authority -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Qualifying Lawyer Transfer Scheme (QLTS)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(London, England)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99" marR="52699" marT="20955" marB="2095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Law Society of Ireland - 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Continuing Professional Development of Solicitors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(Dublin, Ireland)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99" marR="52699" marT="20955" marB="2095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4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Hong Kong University Faculty of Law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(Hong Kong)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99" marR="52699" marT="20955" marB="2095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National Centre for Skills in Social Care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(London, England)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99" marR="52699" marT="20955" marB="2095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The Chinese University of Hong Kong Faculty of Law</a:t>
                      </a:r>
                      <a:endParaRPr lang="en-CA" sz="18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(Hong Kong)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99" marR="52699" marT="20955" marB="2095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Flinders Law School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(Adelaide, South Australia)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99" marR="52699" marT="20955" marB="2095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Nottingham Trent University Law School, (Nottingham, England)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99" marR="52699" marT="20955" marB="2095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Osgoode Hall Law School + OPD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(Toronto, ON, Canada)</a:t>
                      </a:r>
                      <a:endParaRPr lang="en-CA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699" marR="52699" marT="20955" marB="2095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7676" name="TextBox 2">
            <a:extLst>
              <a:ext uri="{FF2B5EF4-FFF2-40B4-BE49-F238E27FC236}">
                <a16:creationId xmlns:a16="http://schemas.microsoft.com/office/drawing/2014/main" id="{A8448BFE-FA31-99FD-8238-CB9ACE08CD1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5725319" y="2548731"/>
            <a:ext cx="49276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History of Sim CIient Initiative (SCI) projects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CCCE78-F7B7-5164-1A41-A2E0B0820E92}"/>
              </a:ext>
            </a:extLst>
          </p:cNvPr>
          <p:cNvGraphicFramePr>
            <a:graphicFrameLocks noGrp="1"/>
          </p:cNvGraphicFramePr>
          <p:nvPr/>
        </p:nvGraphicFramePr>
        <p:xfrm>
          <a:off x="3175" y="6022975"/>
          <a:ext cx="7388225" cy="61277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13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4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127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CPLED PREP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en-US" sz="1800" b="0" dirty="0">
                          <a:ea typeface="ＭＳ Ｐゴシック" charset="-128"/>
                          <a:cs typeface="Calibri" charset="0"/>
                        </a:rPr>
                        <a:t>(AB, MB, SK, NS, Canada) </a:t>
                      </a:r>
                      <a:endParaRPr lang="en-CA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705" marR="52705" marT="20958" marB="20958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Windsor Law School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(Ontario, Canada)</a:t>
                      </a:r>
                    </a:p>
                  </a:txBody>
                  <a:tcPr marL="52705" marR="52705" marT="20958" marB="209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468313" y="304800"/>
            <a:ext cx="8229600" cy="857250"/>
          </a:xfrm>
        </p:spPr>
        <p:txBody>
          <a:bodyPr/>
          <a:lstStyle/>
          <a:p>
            <a:r>
              <a:rPr lang="en-US" altLang="en-US" dirty="0">
                <a:latin typeface="Calibri" charset="0"/>
                <a:ea typeface="ＭＳ Ｐゴシック" charset="-128"/>
              </a:rPr>
              <a:t>SCs: people as co-producers, co-designers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>
          <a:xfrm>
            <a:off x="468313" y="1174750"/>
            <a:ext cx="8229600" cy="3157537"/>
          </a:xfrm>
        </p:spPr>
        <p:txBody>
          <a:bodyPr vert="horz" wrap="square" lIns="61718" tIns="30858" rIns="61718" bIns="30858" numCol="1" anchor="t" anchorCtr="0" compatLnSpc="1">
            <a:prstTxWarp prst="textNoShape">
              <a:avLst/>
            </a:prstTxWarp>
          </a:bodyPr>
          <a:lstStyle/>
          <a:p>
            <a:pPr>
              <a:buFont typeface="Webdings" charset="2"/>
              <a:buNone/>
            </a:pPr>
            <a:r>
              <a:rPr lang="en-US" altLang="en-US" sz="2000" dirty="0">
                <a:latin typeface="Calibri" charset="0"/>
                <a:ea typeface="ＭＳ Ｐゴシック" charset="-128"/>
                <a:cs typeface="Calibri" charset="0"/>
              </a:rPr>
              <a:t>The SC approach challenges:</a:t>
            </a:r>
          </a:p>
          <a:p>
            <a:pPr marL="660400" lvl="1" indent="-307975">
              <a:buFont typeface="Calibri" charset="0"/>
              <a:buAutoNum type="arabicPeriod"/>
            </a:pPr>
            <a:r>
              <a:rPr lang="en-US" altLang="en-US" sz="2000" dirty="0">
                <a:latin typeface="Calibri" charset="0"/>
                <a:cs typeface="Calibri" charset="0"/>
              </a:rPr>
              <a:t>Curriculum methods</a:t>
            </a:r>
          </a:p>
          <a:p>
            <a:pPr marL="660400" lvl="1" indent="-307975">
              <a:buFont typeface="Calibri" charset="0"/>
              <a:buAutoNum type="arabicPeriod"/>
            </a:pPr>
            <a:r>
              <a:rPr lang="en-US" altLang="en-US" sz="2000" dirty="0">
                <a:latin typeface="Calibri" charset="0"/>
                <a:cs typeface="Calibri" charset="0"/>
              </a:rPr>
              <a:t>Ethics of the client encounter</a:t>
            </a:r>
          </a:p>
          <a:p>
            <a:pPr marL="660400" lvl="1" indent="-307975">
              <a:buFont typeface="Calibri" charset="0"/>
              <a:buAutoNum type="arabicPeriod"/>
            </a:pPr>
            <a:r>
              <a:rPr lang="en-US" altLang="en-US" sz="2000" dirty="0">
                <a:latin typeface="Calibri" charset="0"/>
                <a:cs typeface="Calibri" charset="0"/>
              </a:rPr>
              <a:t>The cognitive poverty of conventional law school assessment</a:t>
            </a:r>
          </a:p>
          <a:p>
            <a:pPr marL="660400" lvl="1" indent="-307975">
              <a:buFont typeface="Calibri" charset="0"/>
              <a:buAutoNum type="arabicPeriod"/>
            </a:pPr>
            <a:r>
              <a:rPr lang="en-US" altLang="en-US" sz="2000" dirty="0">
                <a:latin typeface="Calibri" charset="0"/>
                <a:cs typeface="Calibri" charset="0"/>
              </a:rPr>
              <a:t>Law school as a self-regarding, monolithic construct</a:t>
            </a:r>
          </a:p>
          <a:p>
            <a:pPr marL="660400" lvl="1" indent="-307975">
              <a:buFont typeface="Calibri" charset="0"/>
              <a:buAutoNum type="arabicPeriod"/>
            </a:pPr>
            <a:r>
              <a:rPr lang="en-US" altLang="en-US" sz="2000" dirty="0">
                <a:latin typeface="Calibri" charset="0"/>
                <a:cs typeface="Calibri" charset="0"/>
              </a:rPr>
              <a:t>Law school categories of employment</a:t>
            </a:r>
          </a:p>
          <a:p>
            <a:pPr marL="660400" lvl="1" indent="-307975">
              <a:buFont typeface="Calibri" charset="0"/>
              <a:buAutoNum type="arabicPeriod"/>
            </a:pPr>
            <a:r>
              <a:rPr lang="en-US" altLang="en-US" sz="2000" dirty="0">
                <a:latin typeface="Calibri" charset="0"/>
                <a:cs typeface="Calibri" charset="0"/>
              </a:rPr>
              <a:t>The curricular isolation of clinic within law schools</a:t>
            </a:r>
          </a:p>
          <a:p>
            <a:pPr marL="660400" lvl="1" indent="-307975">
              <a:buFont typeface="Calibri" charset="0"/>
              <a:buAutoNum type="arabicPeriod"/>
            </a:pPr>
            <a:r>
              <a:rPr lang="en-US" altLang="en-US" sz="2000" dirty="0">
                <a:latin typeface="Calibri" charset="0"/>
                <a:cs typeface="Calibri" charset="0"/>
              </a:rPr>
              <a:t>Hollowed-out skills rhetoric</a:t>
            </a:r>
          </a:p>
          <a:p>
            <a:pPr marL="660400" lvl="1" indent="-307975">
              <a:buFont typeface="Calibri" charset="0"/>
              <a:buAutoNum type="arabicPeriod"/>
            </a:pPr>
            <a:r>
              <a:rPr lang="en-US" altLang="en-US" sz="2000" dirty="0">
                <a:latin typeface="Calibri" charset="0"/>
                <a:cs typeface="Calibri" charset="0"/>
              </a:rPr>
              <a:t>Conventional forms of regulation by regulatory bodies</a:t>
            </a:r>
          </a:p>
          <a:p>
            <a:pPr marL="660400" lvl="1" indent="-307975">
              <a:buFont typeface="Calibri" charset="0"/>
              <a:buAutoNum type="arabicPeriod"/>
            </a:pPr>
            <a:r>
              <a:rPr lang="en-US" altLang="en-US" sz="2000" dirty="0">
                <a:latin typeface="Calibri" charset="0"/>
                <a:cs typeface="Calibri" charset="0"/>
              </a:rPr>
              <a:t>The role of regulator, as encourager of innovation &amp; radical reform…?</a:t>
            </a:r>
          </a:p>
          <a:p>
            <a:pPr marL="660400" lvl="1" indent="-307975">
              <a:buFont typeface="Calibri" charset="0"/>
              <a:buAutoNum type="arabicPeriod"/>
            </a:pPr>
            <a:r>
              <a:rPr lang="en-US" altLang="en-US" sz="2000" dirty="0">
                <a:latin typeface="Calibri" charset="0"/>
                <a:cs typeface="Calibri" charset="0"/>
              </a:rPr>
              <a:t>Disciplinary boundaries – what about a SC Unit that’s interdisciplinary?</a:t>
            </a:r>
          </a:p>
          <a:p>
            <a:pPr marL="660400" lvl="1" indent="-307975">
              <a:buFont typeface="Calibri" charset="0"/>
              <a:buAutoNum type="arabicPeriod"/>
            </a:pPr>
            <a:r>
              <a:rPr lang="en-US" altLang="en-US" sz="2000" dirty="0">
                <a:latin typeface="Calibri" charset="0"/>
                <a:cs typeface="Calibri" charset="0"/>
              </a:rPr>
              <a:t>Local jurisdictional practices: how might such a project work </a:t>
            </a:r>
            <a:r>
              <a:rPr lang="en-US" altLang="en-US" sz="2000" i="1" dirty="0">
                <a:latin typeface="Calibri" charset="0"/>
                <a:cs typeface="Calibri" charset="0"/>
              </a:rPr>
              <a:t>globally</a:t>
            </a:r>
            <a:r>
              <a:rPr lang="en-US" altLang="en-US" sz="2000" dirty="0">
                <a:latin typeface="Calibri" charset="0"/>
                <a:cs typeface="Calibri" charset="0"/>
              </a:rPr>
              <a:t>?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0E5353-EF22-5ECE-C851-ADAFF33470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838325" y="6248400"/>
            <a:ext cx="41814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Shelley Kierstead, Paul Maharg | CC BY-NC-ND 2.5 CANADA</a:t>
            </a:r>
          </a:p>
        </p:txBody>
      </p:sp>
    </p:spTree>
    <p:extLst>
      <p:ext uri="{BB962C8B-B14F-4D97-AF65-F5344CB8AC3E}">
        <p14:creationId xmlns:p14="http://schemas.microsoft.com/office/powerpoint/2010/main" val="175637121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1">
            <a:extLst>
              <a:ext uri="{FF2B5EF4-FFF2-40B4-BE49-F238E27FC236}">
                <a16:creationId xmlns:a16="http://schemas.microsoft.com/office/drawing/2014/main" id="{E3C6B368-53CE-5933-DFA2-16772ECD9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7239000"/>
          </a:xfrm>
          <a:solidFill>
            <a:schemeClr val="tx2"/>
          </a:solidFill>
        </p:spPr>
        <p:txBody>
          <a:bodyPr lIns="71433" tIns="35716" rIns="71433" bIns="35716"/>
          <a:lstStyle/>
          <a:p>
            <a:pPr marL="514350" indent="-514350">
              <a:buFont typeface="+mj-lt"/>
              <a:buAutoNum type="arabicPeriod"/>
              <a:defRPr/>
            </a:pPr>
            <a:endParaRPr lang="en-US" altLang="en-US" sz="3200" dirty="0">
              <a:solidFill>
                <a:schemeClr val="bg1"/>
              </a:solidFill>
              <a:ea typeface="ＭＳ Ｐゴシック" charset="-128"/>
              <a:cs typeface="Calibri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en-US" sz="3200" dirty="0">
              <a:solidFill>
                <a:schemeClr val="bg1"/>
              </a:solidFill>
              <a:ea typeface="ＭＳ Ｐゴシック" charset="-128"/>
              <a:cs typeface="Calibri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en-US" sz="3200" dirty="0">
              <a:solidFill>
                <a:schemeClr val="tx2"/>
              </a:solidFill>
              <a:latin typeface="Verdana" charset="0"/>
              <a:ea typeface="ＭＳ Ｐゴシック" charset="-128"/>
              <a:cs typeface="Calibri" charset="0"/>
            </a:endParaRPr>
          </a:p>
          <a:p>
            <a:pPr marL="514350" indent="-514350" algn="ctr">
              <a:buFont typeface="+mj-lt"/>
              <a:buAutoNum type="arabicPeriod" startAt="2"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The SCI at Osgoode: in JD and CLE</a:t>
            </a:r>
          </a:p>
          <a:p>
            <a:pPr marL="0" indent="0">
              <a:buNone/>
              <a:defRPr/>
            </a:pPr>
            <a:endParaRPr lang="en-US" altLang="en-US" sz="3200" dirty="0">
              <a:solidFill>
                <a:schemeClr val="bg1"/>
              </a:solidFill>
              <a:ea typeface="ＭＳ Ｐゴシック" charset="-128"/>
              <a:cs typeface="Calibri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F686D0C4-40FE-5873-4F3A-663A82C36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" y="2359025"/>
            <a:ext cx="78994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433" tIns="35716" rIns="71433" bIns="35716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ebdings" pitchFamily="2" charset="2"/>
              <a:buNone/>
            </a:pPr>
            <a:r>
              <a:rPr lang="en-US" altLang="en-US" sz="3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4DD479C0-F674-2324-76D3-498CACA40A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8900" y="304800"/>
            <a:ext cx="7315200" cy="1143000"/>
          </a:xfrm>
        </p:spPr>
        <p:txBody>
          <a:bodyPr/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Osgoode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1CD95FA1-91D0-E624-FC81-5D6B0EDA80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7838" y="1676400"/>
            <a:ext cx="8229600" cy="4114800"/>
          </a:xfrm>
        </p:spPr>
        <p:txBody>
          <a:bodyPr lIns="61722" tIns="30861" rIns="61722" bIns="30861"/>
          <a:lstStyle/>
          <a:p>
            <a:r>
              <a:rPr lang="en-GB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300 first year students in law degree (1Ls) completed formative in-person SC interview in 2018/2019 and 2019/2020</a:t>
            </a:r>
          </a:p>
          <a:p>
            <a:r>
              <a:rPr lang="en-GB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1L SC interviews online in 2020/2021 and 2021/2022</a:t>
            </a:r>
          </a:p>
          <a:p>
            <a:r>
              <a:rPr lang="en-GB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Student formative interviews in continuing education certificates:</a:t>
            </a:r>
          </a:p>
          <a:p>
            <a:pPr lvl="1">
              <a:buFont typeface="Wingdings" pitchFamily="2" charset="2"/>
              <a:buChar char="Ø"/>
            </a:pPr>
            <a:r>
              <a:rPr lang="en-GB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Family Law Skills and Practice (40 students)</a:t>
            </a:r>
          </a:p>
          <a:p>
            <a:pPr lvl="2">
              <a:buFont typeface="Wingdings" pitchFamily="2" charset="2"/>
              <a:buChar char="§"/>
            </a:pPr>
            <a:r>
              <a:rPr lang="en-GB" altLang="en-US" sz="2000" dirty="0">
                <a:ea typeface="ＭＳ Ｐゴシック" panose="020B0600070205080204" pitchFamily="34" charset="-128"/>
                <a:cs typeface="Calibri" panose="020F0502020204030204" pitchFamily="34" charset="0"/>
              </a:rPr>
              <a:t>In person 2019/2020</a:t>
            </a:r>
          </a:p>
          <a:p>
            <a:pPr lvl="2">
              <a:buFont typeface="Wingdings" pitchFamily="2" charset="2"/>
              <a:buChar char="§"/>
            </a:pPr>
            <a:r>
              <a:rPr lang="en-GB" altLang="en-US" sz="2000" dirty="0">
                <a:ea typeface="ＭＳ Ｐゴシック" panose="020B0600070205080204" pitchFamily="34" charset="-128"/>
                <a:cs typeface="Calibri" panose="020F0502020204030204" pitchFamily="34" charset="0"/>
              </a:rPr>
              <a:t>Online 2020/2021 and 2022</a:t>
            </a:r>
          </a:p>
          <a:p>
            <a:pPr lvl="1">
              <a:buFont typeface="Wingdings" pitchFamily="2" charset="2"/>
              <a:buChar char="Ø"/>
            </a:pPr>
            <a:r>
              <a:rPr lang="en-GB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Advanced Workplace Investigations (32 students)</a:t>
            </a:r>
          </a:p>
          <a:p>
            <a:pPr lvl="2">
              <a:buFont typeface="Wingdings" pitchFamily="2" charset="2"/>
              <a:buChar char="§"/>
            </a:pPr>
            <a:r>
              <a:rPr lang="en-GB" altLang="en-US" sz="2000" dirty="0">
                <a:ea typeface="ＭＳ Ｐゴシック" panose="020B0600070205080204" pitchFamily="34" charset="-128"/>
                <a:cs typeface="Calibri" panose="020F0502020204030204" pitchFamily="34" charset="0"/>
              </a:rPr>
              <a:t>Online 2020/2021</a:t>
            </a:r>
          </a:p>
          <a:p>
            <a:pPr lvl="2">
              <a:buFontTx/>
              <a:buNone/>
            </a:pPr>
            <a:endParaRPr lang="en-GB" altLang="en-US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21BE9B-78D3-B023-AA7D-1BD7DCF0C2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838325" y="6248400"/>
            <a:ext cx="41814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Shelley Kierstead, Paul Maharg | CC BY-NC-ND 2.5 CANADA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C25A-9561-476C-BE6E-5D5F24228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829"/>
            <a:ext cx="7315200" cy="1143000"/>
          </a:xfrm>
        </p:spPr>
        <p:txBody>
          <a:bodyPr/>
          <a:lstStyle/>
          <a:p>
            <a:r>
              <a:rPr lang="en-CA" dirty="0"/>
              <a:t>placing the interview in context 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AC5E79D4-BB40-2877-F262-512B2E68A4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805253"/>
              </p:ext>
            </p:extLst>
          </p:nvPr>
        </p:nvGraphicFramePr>
        <p:xfrm>
          <a:off x="447922" y="1104900"/>
          <a:ext cx="7315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EC4A4-958D-4A90-80F1-91CA15CDB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16.6.17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05A47-4964-4C68-B801-EDF9E434B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5F0F4-8824-E34A-BEAC-87BE3EA86255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D64DA0B-E84B-3DEB-4913-3339AF4D3F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838325" y="6248400"/>
            <a:ext cx="41814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Shelley Kierstead, Paul Maharg | CC BY-NC-ND 2.5 CANADA</a:t>
            </a:r>
          </a:p>
        </p:txBody>
      </p:sp>
    </p:spTree>
    <p:extLst>
      <p:ext uri="{BB962C8B-B14F-4D97-AF65-F5344CB8AC3E}">
        <p14:creationId xmlns:p14="http://schemas.microsoft.com/office/powerpoint/2010/main" val="415060983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F795-2709-4F9F-979C-A93F21D71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112"/>
            <a:ext cx="7315200" cy="1143000"/>
          </a:xfrm>
        </p:spPr>
        <p:txBody>
          <a:bodyPr/>
          <a:lstStyle/>
          <a:p>
            <a:r>
              <a:rPr lang="en-CA" dirty="0"/>
              <a:t>Osgoode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AEA75-8C68-4D53-A8B0-5F0F49F77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7315200" cy="4724400"/>
          </a:xfrm>
        </p:spPr>
        <p:txBody>
          <a:bodyPr/>
          <a:lstStyle/>
          <a:p>
            <a:r>
              <a:rPr lang="en-CA" sz="2400" dirty="0"/>
              <a:t>2021/2022 Student Feedback</a:t>
            </a:r>
          </a:p>
          <a:p>
            <a:pPr lvl="1"/>
            <a:r>
              <a:rPr lang="en-CA" sz="2000" dirty="0"/>
              <a:t>130 students responded to the multiple choice questions</a:t>
            </a:r>
          </a:p>
          <a:p>
            <a:pPr lvl="2"/>
            <a:r>
              <a:rPr lang="en-CA" sz="2000" dirty="0"/>
              <a:t>How authentic was the interview experience?</a:t>
            </a:r>
          </a:p>
          <a:p>
            <a:pPr lvl="3"/>
            <a:r>
              <a:rPr lang="en-CA" dirty="0"/>
              <a:t>89.24% of students found this authentic or very authentic</a:t>
            </a:r>
          </a:p>
          <a:p>
            <a:pPr lvl="2"/>
            <a:r>
              <a:rPr lang="en-CA" sz="2000" dirty="0"/>
              <a:t>How realistic were your clients in conveying their concerns?</a:t>
            </a:r>
          </a:p>
          <a:p>
            <a:pPr lvl="3"/>
            <a:r>
              <a:rPr lang="en-CA" dirty="0"/>
              <a:t>90.77% of students found this realistic or very realistic</a:t>
            </a:r>
          </a:p>
          <a:p>
            <a:pPr lvl="2"/>
            <a:r>
              <a:rPr lang="en-CA" sz="2000" dirty="0"/>
              <a:t>How useful do you feel this experience was in preparing you for real client interviews?</a:t>
            </a:r>
          </a:p>
          <a:p>
            <a:pPr lvl="3"/>
            <a:r>
              <a:rPr lang="en-CA" dirty="0"/>
              <a:t>93.08% of students found this useful or very useful</a:t>
            </a:r>
          </a:p>
          <a:p>
            <a:pPr lvl="2"/>
            <a:r>
              <a:rPr lang="en-CA" sz="2000" dirty="0"/>
              <a:t>In your judgment, was this a worthwhile learning opportunity? Please indicate “yes” or “no” and comment.</a:t>
            </a:r>
          </a:p>
          <a:p>
            <a:pPr lvl="3"/>
            <a:r>
              <a:rPr lang="en-CA" dirty="0"/>
              <a:t>95.38% of students indicated yes </a:t>
            </a:r>
          </a:p>
          <a:p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5CBF92-A5A5-48E2-9878-43DC3C12D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16.6.17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46460-F7C7-426F-A104-A16108B6F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5F0F4-8824-E34A-BEAC-87BE3EA86255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F123F16-BF01-8F8B-294C-405F9885B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838325" y="6384925"/>
            <a:ext cx="41814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Shelley Kierstead, Paul Maharg | CC BY-NC-ND 2.5 CANADA</a:t>
            </a:r>
          </a:p>
        </p:txBody>
      </p:sp>
    </p:spTree>
    <p:extLst>
      <p:ext uri="{BB962C8B-B14F-4D97-AF65-F5344CB8AC3E}">
        <p14:creationId xmlns:p14="http://schemas.microsoft.com/office/powerpoint/2010/main" val="270560312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507533FF-BFAF-C2C6-F115-3D264AF71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200" y="-114300"/>
            <a:ext cx="7315200" cy="1143000"/>
          </a:xfrm>
        </p:spPr>
        <p:txBody>
          <a:bodyPr/>
          <a:lstStyle/>
          <a:p>
            <a:r>
              <a:rPr lang="en-US" altLang="en-US" dirty="0"/>
              <a:t>excellent student feedback on JD...</a:t>
            </a:r>
          </a:p>
        </p:txBody>
      </p:sp>
      <p:sp>
        <p:nvSpPr>
          <p:cNvPr id="35842" name="Content Placeholder 2">
            <a:extLst>
              <a:ext uri="{FF2B5EF4-FFF2-40B4-BE49-F238E27FC236}">
                <a16:creationId xmlns:a16="http://schemas.microsoft.com/office/drawing/2014/main" id="{BC5573ED-2129-986E-FAF0-B07BB7AD08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62000" y="838200"/>
            <a:ext cx="7924800" cy="4876800"/>
          </a:xfrm>
        </p:spPr>
        <p:txBody>
          <a:bodyPr/>
          <a:lstStyle/>
          <a:p>
            <a:r>
              <a:rPr lang="en-GB" altLang="en-US" sz="2000" dirty="0"/>
              <a:t>One of my favourite and most worthwhile opportunities all year</a:t>
            </a:r>
            <a:endParaRPr lang="en-CA" altLang="en-US" sz="2000" dirty="0"/>
          </a:p>
          <a:p>
            <a:r>
              <a:rPr lang="en-GB" altLang="en-US" sz="2000" dirty="0"/>
              <a:t>Great opportunity! No prep required-good low stress experience</a:t>
            </a:r>
            <a:endParaRPr lang="en-CA" altLang="en-US" sz="2000" dirty="0"/>
          </a:p>
          <a:p>
            <a:r>
              <a:rPr lang="en-GB" altLang="en-US" sz="2000" dirty="0"/>
              <a:t>I would love to get more opportunities to do this</a:t>
            </a:r>
            <a:endParaRPr lang="en-CA" altLang="en-US" sz="2000" dirty="0"/>
          </a:p>
          <a:p>
            <a:r>
              <a:rPr lang="en-GB" altLang="en-US" sz="2000" dirty="0"/>
              <a:t>I really enjoyed this experience and would recommend that it be implemented into the legal process course curriculum</a:t>
            </a:r>
          </a:p>
          <a:p>
            <a:r>
              <a:rPr lang="en-GB" altLang="en-US" sz="2000" dirty="0"/>
              <a:t>I feel like it was a worthwhile and that that we should have more opportunities to participate in similar activities</a:t>
            </a:r>
            <a:endParaRPr lang="en-CA" altLang="en-US" sz="2000" dirty="0"/>
          </a:p>
          <a:p>
            <a:r>
              <a:rPr lang="en-CA" sz="2000" dirty="0"/>
              <a:t>It felt like a real client intake interview. So that was amazing! </a:t>
            </a:r>
          </a:p>
          <a:p>
            <a:r>
              <a:rPr lang="en-CA" sz="2000" dirty="0"/>
              <a:t>I liked how it really forced me to step out of my comfort zone and I ended up having fun with it. </a:t>
            </a:r>
          </a:p>
          <a:p>
            <a:r>
              <a:rPr lang="en-CA" sz="2000" dirty="0"/>
              <a:t>I found it most helpful that we were given limited information before hand, because then we really had to think on our feet to puzzle through what might be most relevant.</a:t>
            </a:r>
          </a:p>
          <a:p>
            <a:r>
              <a:rPr lang="en-CA" sz="2000" dirty="0"/>
              <a:t>You can take notes and understand the experience all you want but actually doing it is a whole other thing. As such, I found the practicality the most useful, not to mention the feedback.</a:t>
            </a:r>
            <a:endParaRPr lang="en-CA" altLang="en-US" sz="2000" dirty="0"/>
          </a:p>
          <a:p>
            <a:endParaRPr lang="en-CA" altLang="en-US" sz="2000" dirty="0"/>
          </a:p>
          <a:p>
            <a:endParaRPr lang="en-US" altLang="en-US" sz="2000" dirty="0"/>
          </a:p>
        </p:txBody>
      </p:sp>
      <p:sp>
        <p:nvSpPr>
          <p:cNvPr id="35844" name="Slide Number Placeholder 4">
            <a:extLst>
              <a:ext uri="{FF2B5EF4-FFF2-40B4-BE49-F238E27FC236}">
                <a16:creationId xmlns:a16="http://schemas.microsoft.com/office/drawing/2014/main" id="{6AEB518D-001F-27E2-FFBB-60ADC09E75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DF823F-918E-0F4B-A255-E08127DECC31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5BB66E-84F0-9D56-A28B-36871F690F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920875" y="6384925"/>
            <a:ext cx="41814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Shelley Kierstead, Paul Maharg | CC BY-NC-ND 2.5 CANADA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C193-388B-4CE3-8B73-219F59B15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112"/>
            <a:ext cx="7315200" cy="1143000"/>
          </a:xfrm>
        </p:spPr>
        <p:txBody>
          <a:bodyPr/>
          <a:lstStyle/>
          <a:p>
            <a:r>
              <a:rPr lang="en-CA" dirty="0"/>
              <a:t>student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5EC42-5E5A-469B-A4F5-C43687A65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/>
              <a:t>I think that the challenge came mainly from the fact that as a 1L I feel like I lack the knowledge to really advise the client or come up with next steps. I think it was still helpful, I just have to build my confidence.</a:t>
            </a:r>
          </a:p>
          <a:p>
            <a:r>
              <a:rPr lang="en-CA" sz="2000" dirty="0"/>
              <a:t>The legal aspect or intertwined legal facts seemed a little extra because we've never had experience dealing with a legal issue or any practice in that frame. Made it feel a little more overwhelming because of that lack of knowledge.</a:t>
            </a:r>
          </a:p>
          <a:p>
            <a:r>
              <a:rPr lang="en-CA" sz="2000" dirty="0"/>
              <a:t>It was hard to follow a topic that I didn’t have any legal knowledge in </a:t>
            </a:r>
          </a:p>
          <a:p>
            <a:r>
              <a:rPr lang="en-CA" sz="2000" dirty="0"/>
              <a:t>I know we can't help this, but the Zoom format naturally lends itself to impersonality (though both myself and my client tried as hard as possible to make it a warm and realistic environment!) Looking forward to being able to do these in person in the future.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D30B14-3C09-4CB2-9159-91E4CFF0A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16.6.17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32DB8-1E94-4425-A2BC-A449814FD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5F0F4-8824-E34A-BEAC-87BE3EA86255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7887A23-B25A-BB9A-997C-1E82528B8B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838325" y="6248400"/>
            <a:ext cx="41814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Shelley Kierstead, Paul Maharg | CC BY-NC-ND 2.5 CANADA</a:t>
            </a:r>
          </a:p>
        </p:txBody>
      </p:sp>
    </p:spTree>
    <p:extLst>
      <p:ext uri="{BB962C8B-B14F-4D97-AF65-F5344CB8AC3E}">
        <p14:creationId xmlns:p14="http://schemas.microsoft.com/office/powerpoint/2010/main" val="65090548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346E00EE-D0B7-EA60-F836-110A0A2DB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92238" y="165100"/>
            <a:ext cx="7315200" cy="11430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preview</a:t>
            </a: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4FB8FECA-E62C-055F-23A1-7FA5B072E4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7838" y="1295400"/>
            <a:ext cx="8229600" cy="4000500"/>
          </a:xfrm>
        </p:spPr>
        <p:txBody>
          <a:bodyPr/>
          <a:lstStyle/>
          <a:p>
            <a:pPr marL="307975" indent="-307975">
              <a:buFont typeface="Calibri" panose="020F0502020204030204" pitchFamily="34" charset="0"/>
              <a:buAutoNum type="arabicPeriod"/>
              <a:defRPr/>
            </a:pPr>
            <a:r>
              <a:rPr lang="en-US" altLang="en-US" sz="2400" dirty="0"/>
              <a:t>The Simulated Client Initiative (SCI) - origins</a:t>
            </a:r>
          </a:p>
          <a:p>
            <a:pPr marL="307975" indent="-307975">
              <a:buFont typeface="Calibri" panose="020F0502020204030204" pitchFamily="34" charset="0"/>
              <a:buAutoNum type="arabicPeriod"/>
              <a:defRPr/>
            </a:pPr>
            <a:r>
              <a:rPr lang="en-US" altLang="en-US" sz="2400" dirty="0"/>
              <a:t>The SCI at Osgoode: in JD and CLE</a:t>
            </a:r>
          </a:p>
          <a:p>
            <a:pPr marL="307975" indent="-307975">
              <a:buFont typeface="Calibri" panose="020F0502020204030204" pitchFamily="34" charset="0"/>
              <a:buAutoNum type="arabicPeriod"/>
              <a:defRPr/>
            </a:pPr>
            <a:r>
              <a:rPr lang="en-US" altLang="en-US" sz="2400" dirty="0">
                <a:ea typeface="MS PGothic" panose="020B0600070205080204" pitchFamily="34" charset="-128"/>
              </a:rPr>
              <a:t>Enablers, challenges and lessons learned</a:t>
            </a:r>
          </a:p>
          <a:p>
            <a:pPr marL="307975" indent="-307975">
              <a:buFont typeface="Calibri" panose="020F0502020204030204" pitchFamily="34" charset="0"/>
              <a:buAutoNum type="arabicPeriod"/>
              <a:defRPr/>
            </a:pPr>
            <a:endParaRPr lang="en-US" altLang="en-US" sz="2400" dirty="0">
              <a:ea typeface="MS PGothic" panose="020B0600070205080204" pitchFamily="34" charset="-128"/>
            </a:endParaRPr>
          </a:p>
          <a:p>
            <a:pPr marL="0" indent="0" algn="r">
              <a:buFontTx/>
              <a:buNone/>
              <a:defRPr/>
            </a:pPr>
            <a:r>
              <a:rPr lang="en-GB" sz="2000" dirty="0"/>
              <a:t>‘The situation of action is … an inexhaustibly rich resource’</a:t>
            </a:r>
          </a:p>
          <a:p>
            <a:pPr marL="0" indent="0" algn="r">
              <a:buFontTx/>
              <a:buNone/>
              <a:defRPr/>
            </a:pPr>
            <a:r>
              <a:rPr lang="en-GB" sz="1400" dirty="0"/>
              <a:t>				Lucy Suchman (1987) </a:t>
            </a:r>
            <a:r>
              <a:rPr lang="en-GB" sz="1400" i="1" dirty="0"/>
              <a:t>Plans and Situated Actions.</a:t>
            </a:r>
            <a:br>
              <a:rPr lang="en-GB" sz="1400" i="1" dirty="0"/>
            </a:br>
            <a:r>
              <a:rPr lang="en-GB" sz="1400" i="1" dirty="0"/>
              <a:t>The Problem of Human Machine Communication</a:t>
            </a:r>
            <a:r>
              <a:rPr lang="en-GB" sz="1400" dirty="0"/>
              <a:t>.</a:t>
            </a:r>
            <a:br>
              <a:rPr lang="en-GB" sz="1400" dirty="0"/>
            </a:br>
            <a:r>
              <a:rPr lang="en-GB" sz="1400" dirty="0"/>
              <a:t>Cambridge, CUP, 33.</a:t>
            </a:r>
          </a:p>
          <a:p>
            <a:pPr marL="0" indent="0">
              <a:buFontTx/>
              <a:buNone/>
              <a:defRPr/>
            </a:pPr>
            <a:endParaRPr lang="en-US" altLang="en-US" sz="2400" dirty="0">
              <a:ea typeface="MS PGothic" panose="020B0600070205080204" pitchFamily="34" charset="-128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5CF39157-244D-AE62-11B7-E8F1559B1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8325" y="6400800"/>
            <a:ext cx="4181475" cy="304800"/>
          </a:xfrm>
        </p:spPr>
        <p:txBody>
          <a:bodyPr/>
          <a:lstStyle/>
          <a:p>
            <a:pPr>
              <a:defRPr/>
            </a:pPr>
            <a:r>
              <a:rPr lang="en-US" altLang="en-US" dirty="0"/>
              <a:t>Shelley Kierstead, Paul Maharg| CC BY-NC-ND 2.5 CANADA</a:t>
            </a:r>
          </a:p>
        </p:txBody>
      </p:sp>
      <p:sp>
        <p:nvSpPr>
          <p:cNvPr id="16388" name="Slide Number Placeholder 4">
            <a:extLst>
              <a:ext uri="{FF2B5EF4-FFF2-40B4-BE49-F238E27FC236}">
                <a16:creationId xmlns:a16="http://schemas.microsoft.com/office/drawing/2014/main" id="{D69D513D-4549-B516-8E49-71DAE6B5B4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172200" y="6248400"/>
            <a:ext cx="10668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F276F1-C424-2643-9F5F-BE5DBA322F57}" type="slidenum">
              <a:rPr lang="en-AU" altLang="en-US" sz="1200" smtClean="0">
                <a:ea typeface="ＭＳ Ｐゴシック" panose="020B0600070205080204" pitchFamily="34" charset="-128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AU" altLang="en-US" sz="1200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6389" name="Rectangle 1">
            <a:extLst>
              <a:ext uri="{FF2B5EF4-FFF2-40B4-BE49-F238E27FC236}">
                <a16:creationId xmlns:a16="http://schemas.microsoft.com/office/drawing/2014/main" id="{56F2DE06-5DC7-9851-DA85-507EA1A5F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375" y="5111750"/>
            <a:ext cx="77123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Slides at:	https://paulmaharg.com/slides </a:t>
            </a:r>
            <a:b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		https://</a:t>
            </a:r>
            <a:r>
              <a:rPr lang="en-US" altLang="en-US" dirty="0" err="1">
                <a:ea typeface="ＭＳ Ｐゴシック" panose="020B0600070205080204" pitchFamily="34" charset="-128"/>
                <a:cs typeface="Calibri" panose="020F0502020204030204" pitchFamily="34" charset="0"/>
              </a:rPr>
              <a:t>simclient.osgoode.yorku.ca</a:t>
            </a: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/workshop-resources/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83B93-4525-49AC-8709-A21CC051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7315200" cy="1143000"/>
          </a:xfrm>
        </p:spPr>
        <p:txBody>
          <a:bodyPr/>
          <a:lstStyle/>
          <a:p>
            <a:r>
              <a:rPr lang="en-GB" altLang="en-US" sz="3600" dirty="0">
                <a:ea typeface="ＭＳ Ｐゴシック" panose="020B0600070205080204" pitchFamily="34" charset="-128"/>
                <a:cs typeface="Calibri" panose="020F0502020204030204" pitchFamily="34" charset="0"/>
              </a:rPr>
              <a:t>Family Law skills and practice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AB5F5-A8A6-4454-8D2F-65C0D1FFE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525" y="1281112"/>
            <a:ext cx="7315200" cy="4953000"/>
          </a:xfrm>
        </p:spPr>
        <p:txBody>
          <a:bodyPr/>
          <a:lstStyle/>
          <a:p>
            <a:r>
              <a:rPr lang="en-CA" dirty="0"/>
              <a:t>Key difference – Licensed Lawyers (vs 1L students), therefore less concern about knowing “the law”</a:t>
            </a:r>
          </a:p>
          <a:p>
            <a:r>
              <a:rPr lang="en-CA" dirty="0"/>
              <a:t>9 Day Intensive Skills Program </a:t>
            </a:r>
          </a:p>
          <a:p>
            <a:pPr lvl="1"/>
            <a:r>
              <a:rPr lang="en-CA" dirty="0"/>
              <a:t>3 points for Client Interaction:</a:t>
            </a:r>
          </a:p>
          <a:p>
            <a:pPr lvl="2"/>
            <a:r>
              <a:rPr lang="en-CA" dirty="0"/>
              <a:t>Initial Client Interview (Same focal points as LP Interview)</a:t>
            </a:r>
          </a:p>
          <a:p>
            <a:pPr lvl="2"/>
            <a:r>
              <a:rPr lang="en-CA" dirty="0"/>
              <a:t>“Challenging Client” Meeting</a:t>
            </a:r>
          </a:p>
          <a:p>
            <a:pPr lvl="2"/>
            <a:r>
              <a:rPr lang="en-CA" dirty="0"/>
              <a:t>“Pre-Negotiation” Meeting</a:t>
            </a:r>
          </a:p>
          <a:p>
            <a:pPr lvl="2"/>
            <a:r>
              <a:rPr lang="en-CA" dirty="0"/>
              <a:t>Case Conference – Meeting (before and) with a Judge</a:t>
            </a:r>
          </a:p>
          <a:p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5E10F-64D4-4C76-A10B-5EF1F8374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16.6.17</a:t>
            </a:r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F97A5-489C-4F1F-9A06-E3BC703AD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5F0F4-8824-E34A-BEAC-87BE3EA86255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F836AA1-7BA1-FB64-CB00-D3D270D96E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838325" y="6248400"/>
            <a:ext cx="41814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Shelley Kierstead, Paul Maharg | CC BY-NC-ND 2.5 CANADA</a:t>
            </a:r>
          </a:p>
        </p:txBody>
      </p:sp>
    </p:spTree>
    <p:extLst>
      <p:ext uri="{BB962C8B-B14F-4D97-AF65-F5344CB8AC3E}">
        <p14:creationId xmlns:p14="http://schemas.microsoft.com/office/powerpoint/2010/main" val="184319996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1">
            <a:extLst>
              <a:ext uri="{FF2B5EF4-FFF2-40B4-BE49-F238E27FC236}">
                <a16:creationId xmlns:a16="http://schemas.microsoft.com/office/drawing/2014/main" id="{E3C6B368-53CE-5933-DFA2-16772ECD9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7239000"/>
          </a:xfrm>
          <a:solidFill>
            <a:schemeClr val="tx2"/>
          </a:solidFill>
        </p:spPr>
        <p:txBody>
          <a:bodyPr lIns="71433" tIns="35716" rIns="71433" bIns="35716"/>
          <a:lstStyle/>
          <a:p>
            <a:pPr marL="514350" indent="-514350">
              <a:buFont typeface="+mj-lt"/>
              <a:buAutoNum type="arabicPeriod"/>
              <a:defRPr/>
            </a:pPr>
            <a:endParaRPr lang="en-US" altLang="en-US" sz="3200" dirty="0">
              <a:solidFill>
                <a:schemeClr val="bg1"/>
              </a:solidFill>
              <a:ea typeface="ＭＳ Ｐゴシック" charset="-128"/>
              <a:cs typeface="Calibri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en-US" sz="3200" dirty="0">
              <a:solidFill>
                <a:schemeClr val="bg1"/>
              </a:solidFill>
              <a:ea typeface="ＭＳ Ｐゴシック" charset="-128"/>
              <a:cs typeface="Calibri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en-US" sz="3200" dirty="0">
              <a:solidFill>
                <a:schemeClr val="tx2"/>
              </a:solidFill>
              <a:latin typeface="Verdana" charset="0"/>
              <a:ea typeface="ＭＳ Ｐゴシック" charset="-128"/>
              <a:cs typeface="Calibri" charset="0"/>
            </a:endParaRPr>
          </a:p>
          <a:p>
            <a:pPr marL="0" indent="0" algn="ctr">
              <a:buNone/>
              <a:defRPr/>
            </a:pPr>
            <a:r>
              <a:rPr lang="en-US" altLang="en-US" sz="3200" dirty="0">
                <a:solidFill>
                  <a:schemeClr val="bg1"/>
                </a:solidFill>
                <a:ea typeface="MS PGothic" panose="020B0600070205080204" pitchFamily="34" charset="-128"/>
              </a:rPr>
              <a:t>3.  Enablers, challenges and lessons learned</a:t>
            </a:r>
          </a:p>
          <a:p>
            <a:pPr marL="0" indent="0" algn="ctr">
              <a:buNone/>
              <a:defRPr/>
            </a:pPr>
            <a:endParaRPr lang="en-US" altLang="en-US" sz="3200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endParaRPr lang="en-US" altLang="en-US" sz="3200" dirty="0">
              <a:solidFill>
                <a:schemeClr val="bg1"/>
              </a:solidFill>
              <a:ea typeface="ＭＳ Ｐゴシック" charset="-128"/>
              <a:cs typeface="Calibri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F686D0C4-40FE-5873-4F3A-663A82C36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" y="2359025"/>
            <a:ext cx="78994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433" tIns="35716" rIns="71433" bIns="35716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ebdings" pitchFamily="2" charset="2"/>
              <a:buNone/>
            </a:pPr>
            <a:r>
              <a:rPr lang="en-US" altLang="en-US" sz="3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3070010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08B008F8-375B-79E1-1CAF-1CAF44F0A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304800"/>
            <a:ext cx="8229600" cy="85725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enablers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E87EFE28-8377-5B78-3DFD-D170F63CE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8229600" cy="3157538"/>
          </a:xfrm>
        </p:spPr>
        <p:txBody>
          <a:bodyPr lIns="61718" tIns="30858" rIns="61718" bIns="30858"/>
          <a:lstStyle/>
          <a:p>
            <a:pPr marL="514350" indent="-514350">
              <a:buFontTx/>
              <a:buAutoNum type="arabicPeriod"/>
              <a:defRPr/>
            </a:pPr>
            <a:r>
              <a:rPr lang="en-US" altLang="en-US" sz="3200" dirty="0">
                <a:ea typeface="ＭＳ Ｐゴシック" charset="-128"/>
                <a:cs typeface="Calibri" charset="0"/>
              </a:rPr>
              <a:t>Digital tech – the many paradoxes of intimacy and distance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US" sz="3200" dirty="0">
                <a:ea typeface="ＭＳ Ｐゴシック" charset="-128"/>
                <a:cs typeface="Calibri" charset="0"/>
              </a:rPr>
              <a:t>Pace of learning – easy for students to level up quickly by reflecting on stored past experiences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US" sz="3200" dirty="0">
                <a:ea typeface="ＭＳ Ｐゴシック" charset="-128"/>
                <a:cs typeface="Calibri" charset="0"/>
              </a:rPr>
              <a:t>Covid has sped the uptake of video comms, and students know they need to learn how to act professionally in the new context.</a:t>
            </a:r>
          </a:p>
          <a:p>
            <a:pPr marL="514350" indent="-514350">
              <a:buFontTx/>
              <a:buAutoNum type="arabicPeriod"/>
              <a:defRPr/>
            </a:pPr>
            <a:endParaRPr lang="en-US" altLang="en-US" sz="3200" dirty="0">
              <a:ea typeface="ＭＳ Ｐゴシック" charset="-128"/>
              <a:cs typeface="Calibri" charset="0"/>
            </a:endParaRPr>
          </a:p>
          <a:p>
            <a:pPr marL="514350" indent="-514350">
              <a:buFontTx/>
              <a:buAutoNum type="arabicPeriod"/>
              <a:defRPr/>
            </a:pPr>
            <a:endParaRPr lang="en-US" altLang="en-US" dirty="0">
              <a:ea typeface="ＭＳ Ｐゴシック" charset="-128"/>
              <a:cs typeface="Calibri" charset="0"/>
            </a:endParaRPr>
          </a:p>
          <a:p>
            <a:pPr marL="857250" lvl="1" indent="-457200">
              <a:buFont typeface="+mj-lt"/>
              <a:buAutoNum type="arabicPeriod"/>
              <a:defRPr/>
            </a:pPr>
            <a:endParaRPr lang="en-US" altLang="en-US" sz="2000" dirty="0">
              <a:ea typeface="ＭＳ Ｐゴシック" charset="-128"/>
              <a:cs typeface="Calibri" charset="0"/>
            </a:endParaRPr>
          </a:p>
          <a:p>
            <a:pPr>
              <a:buFont typeface="Webdings" charset="2"/>
              <a:buNone/>
              <a:defRPr/>
            </a:pPr>
            <a:endParaRPr lang="en-US" altLang="en-US" sz="2000" dirty="0">
              <a:ea typeface="ＭＳ Ｐゴシック" charset="-128"/>
              <a:cs typeface="Calibri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6599F5-37D2-4F61-A98B-D5C9559B0D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838325" y="6248400"/>
            <a:ext cx="41814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Shelley Kierstead, Paul Maharg | CC BY-NC-ND 2.5 CANADA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>
            <a:extLst>
              <a:ext uri="{FF2B5EF4-FFF2-40B4-BE49-F238E27FC236}">
                <a16:creationId xmlns:a16="http://schemas.microsoft.com/office/drawing/2014/main" id="{2A808FE8-5F46-01BB-81EE-53FFA9CFC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85725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lessons learned re digital transfer</a:t>
            </a:r>
          </a:p>
        </p:txBody>
      </p:sp>
      <p:sp>
        <p:nvSpPr>
          <p:cNvPr id="59394" name="Content Placeholder 2">
            <a:extLst>
              <a:ext uri="{FF2B5EF4-FFF2-40B4-BE49-F238E27FC236}">
                <a16:creationId xmlns:a16="http://schemas.microsoft.com/office/drawing/2014/main" id="{48E044B3-CA92-1FCA-BA8B-67D7308F4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6800"/>
            <a:ext cx="8229600" cy="3157538"/>
          </a:xfrm>
        </p:spPr>
        <p:txBody>
          <a:bodyPr lIns="61718" tIns="30858" rIns="61718" bIns="30858"/>
          <a:lstStyle/>
          <a:p>
            <a:pPr marL="514350" indent="-514350">
              <a:buFontTx/>
              <a:buAutoNum type="arabicPeriod"/>
              <a:defRPr/>
            </a:pPr>
            <a:r>
              <a:rPr lang="en-US" altLang="en-US" dirty="0">
                <a:ea typeface="ＭＳ Ｐゴシック" charset="-128"/>
                <a:cs typeface="Calibri" charset="0"/>
              </a:rPr>
              <a:t>Necessity for high-quality SC training in the f2f &amp; digital environments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US" dirty="0">
                <a:ea typeface="ＭＳ Ｐゴシック" charset="-128"/>
                <a:cs typeface="Calibri" charset="0"/>
              </a:rPr>
              <a:t>Adaption of f2f to video interview practices and assessment criteria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US" dirty="0">
                <a:ea typeface="ＭＳ Ｐゴシック" charset="-128"/>
                <a:cs typeface="Calibri" charset="0"/>
              </a:rPr>
              <a:t>Even more important to plan out entrances &amp; exits, who does what when and where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US" dirty="0">
                <a:ea typeface="ＭＳ Ｐゴシック" charset="-128"/>
                <a:cs typeface="Calibri" charset="0"/>
              </a:rPr>
              <a:t>Detailed &amp; timely comms with students is vital 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US" dirty="0">
                <a:ea typeface="ＭＳ Ｐゴシック" charset="-128"/>
                <a:cs typeface="Calibri" charset="0"/>
              </a:rPr>
              <a:t>Preserve the core authenticity of the encounter</a:t>
            </a:r>
          </a:p>
          <a:p>
            <a:pPr marL="514350" indent="-514350">
              <a:buFontTx/>
              <a:buAutoNum type="arabicPeriod"/>
              <a:defRPr/>
            </a:pPr>
            <a:r>
              <a:rPr lang="en-US" altLang="en-US" dirty="0">
                <a:ea typeface="ＭＳ Ｐゴシック" charset="-128"/>
                <a:cs typeface="Calibri" charset="0"/>
              </a:rPr>
              <a:t>Embed within a culture of digital learning that goes beyond JD and into lifelong professional learning</a:t>
            </a:r>
          </a:p>
          <a:p>
            <a:pPr marL="514350" indent="-514350">
              <a:buFontTx/>
              <a:buAutoNum type="arabicPeriod"/>
              <a:defRPr/>
            </a:pPr>
            <a:endParaRPr lang="en-US" altLang="en-US" dirty="0">
              <a:ea typeface="ＭＳ Ｐゴシック" charset="-128"/>
              <a:cs typeface="Calibri" charset="0"/>
            </a:endParaRPr>
          </a:p>
          <a:p>
            <a:pPr marL="514350" indent="-514350">
              <a:buFontTx/>
              <a:buAutoNum type="arabicPeriod"/>
              <a:defRPr/>
            </a:pPr>
            <a:endParaRPr lang="en-US" altLang="en-US" sz="3200" dirty="0">
              <a:ea typeface="ＭＳ Ｐゴシック" charset="-128"/>
              <a:cs typeface="Calibri" charset="0"/>
            </a:endParaRPr>
          </a:p>
          <a:p>
            <a:pPr marL="514350" indent="-514350">
              <a:buFontTx/>
              <a:buAutoNum type="arabicPeriod"/>
              <a:defRPr/>
            </a:pPr>
            <a:endParaRPr lang="en-US" altLang="en-US" dirty="0">
              <a:ea typeface="ＭＳ Ｐゴシック" charset="-128"/>
              <a:cs typeface="Calibri" charset="0"/>
            </a:endParaRPr>
          </a:p>
          <a:p>
            <a:pPr marL="857250" lvl="1" indent="-457200">
              <a:buFont typeface="+mj-lt"/>
              <a:buAutoNum type="arabicPeriod"/>
              <a:defRPr/>
            </a:pPr>
            <a:endParaRPr lang="en-US" altLang="en-US" sz="2000" dirty="0">
              <a:ea typeface="ＭＳ Ｐゴシック" charset="-128"/>
              <a:cs typeface="Calibri" charset="0"/>
            </a:endParaRPr>
          </a:p>
          <a:p>
            <a:pPr>
              <a:buFont typeface="Webdings" charset="2"/>
              <a:buNone/>
              <a:defRPr/>
            </a:pPr>
            <a:endParaRPr lang="en-US" altLang="en-US" sz="2000" dirty="0">
              <a:ea typeface="ＭＳ Ｐゴシック" charset="-128"/>
              <a:cs typeface="Calibri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E77A53-4240-E9F6-5AC5-2A3B76C68E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838325" y="6248400"/>
            <a:ext cx="41814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Shelley Kierstead, Paul Maharg | CC BY-NC-ND 2.5 CANADA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>
            <a:extLst>
              <a:ext uri="{FF2B5EF4-FFF2-40B4-BE49-F238E27FC236}">
                <a16:creationId xmlns:a16="http://schemas.microsoft.com/office/drawing/2014/main" id="{1590048A-D786-9952-84CA-50307931BD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8010F9-B402-1043-A326-5BD5643E497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120E9C-5048-25C1-8E14-CDC66EF60A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838325" y="6248400"/>
            <a:ext cx="41814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Shelley Kierstead, Paul Maharg | CC BY-NC-ND 2.5 CANADA</a:t>
            </a:r>
          </a:p>
        </p:txBody>
      </p:sp>
      <p:pic>
        <p:nvPicPr>
          <p:cNvPr id="7" name="Picture 5" descr="A body of water with hills in the back&#10;&#10;Description automatically generated with low confidence">
            <a:extLst>
              <a:ext uri="{FF2B5EF4-FFF2-40B4-BE49-F238E27FC236}">
                <a16:creationId xmlns:a16="http://schemas.microsoft.com/office/drawing/2014/main" id="{ED861BA6-4E89-806F-BAAA-150295DAD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9153296" cy="718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0178DF3E-4346-CB5C-90C1-784D03DB6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778961"/>
            <a:ext cx="82200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b="1" i="1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Email:	  	</a:t>
            </a:r>
            <a:r>
              <a:rPr lang="en-US" altLang="en-US" sz="2400" b="1" dirty="0" err="1">
                <a:solidFill>
                  <a:schemeClr val="bg1"/>
                </a:solidFill>
                <a:ea typeface="ＭＳ Ｐゴシック" panose="020B0600070205080204" pitchFamily="34" charset="-128"/>
                <a:cs typeface="Calibri" panose="020F0502020204030204" pitchFamily="34" charset="0"/>
              </a:rPr>
              <a:t>skierstead@osgoode.yorku.ca</a:t>
            </a:r>
            <a:endParaRPr lang="en-US" altLang="en-US" sz="2400" b="1" dirty="0">
              <a:solidFill>
                <a:schemeClr val="bg1"/>
              </a:solidFill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Webdings" pitchFamily="2" charset="2"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		</a:t>
            </a:r>
            <a:r>
              <a:rPr lang="en-US" altLang="en-US" sz="2400" b="1" dirty="0" err="1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pmaharg@osgoode.yorku.ca</a:t>
            </a:r>
            <a:endParaRPr lang="en-US" altLang="en-US" sz="2400" b="1" dirty="0">
              <a:solidFill>
                <a:schemeClr val="bg1"/>
              </a:solidFill>
              <a:latin typeface="+mn-lt"/>
              <a:ea typeface="ＭＳ Ｐゴシック" panose="020B0600070205080204" pitchFamily="34" charset="-128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 typeface="Webdings" pitchFamily="2" charset="2"/>
              <a:buNone/>
            </a:pPr>
            <a:r>
              <a:rPr lang="en-US" altLang="en-US" sz="2400" b="1" i="1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Web:	    	</a:t>
            </a:r>
            <a:r>
              <a:rPr lang="en-US" altLang="en-US" sz="2400" b="1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paulmaharg.com</a:t>
            </a:r>
            <a:br>
              <a:rPr lang="en-US" altLang="en-US" sz="2400" b="1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US" altLang="en-US" sz="2400" b="1" i="1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Slides:		</a:t>
            </a:r>
            <a:r>
              <a:rPr lang="en-US" altLang="en-US" sz="2400" b="1" dirty="0">
                <a:solidFill>
                  <a:schemeClr val="bg1"/>
                </a:solidFill>
                <a:latin typeface="+mn-lt"/>
                <a:ea typeface="ＭＳ Ｐゴシック" panose="020B0600070205080204" pitchFamily="34" charset="-128"/>
                <a:cs typeface="Calibri" panose="020F0502020204030204" pitchFamily="34" charset="0"/>
              </a:rPr>
              <a:t>paulmaharg.com/slides</a:t>
            </a:r>
            <a:endParaRPr lang="en-US" altLang="en-US" sz="2400" b="1" i="1" dirty="0">
              <a:solidFill>
                <a:schemeClr val="bg1"/>
              </a:solidFill>
              <a:latin typeface="+mn-lt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1">
            <a:extLst>
              <a:ext uri="{FF2B5EF4-FFF2-40B4-BE49-F238E27FC236}">
                <a16:creationId xmlns:a16="http://schemas.microsoft.com/office/drawing/2014/main" id="{79442FBE-243D-D56D-116C-A3671EF6A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9144000" cy="7239000"/>
          </a:xfrm>
          <a:solidFill>
            <a:schemeClr val="tx2"/>
          </a:solidFill>
        </p:spPr>
        <p:txBody>
          <a:bodyPr lIns="71433" tIns="35716" rIns="71433" bIns="35716"/>
          <a:lstStyle/>
          <a:p>
            <a:pPr marL="514350" indent="-514350">
              <a:buFont typeface="+mj-lt"/>
              <a:buAutoNum type="arabicPeriod"/>
              <a:defRPr/>
            </a:pPr>
            <a:endParaRPr lang="en-US" altLang="en-US" sz="3200" dirty="0">
              <a:solidFill>
                <a:schemeClr val="bg1"/>
              </a:solidFill>
              <a:ea typeface="ＭＳ Ｐゴシック" charset="-128"/>
              <a:cs typeface="Calibri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en-US" sz="3200" dirty="0">
              <a:solidFill>
                <a:schemeClr val="bg1"/>
              </a:solidFill>
              <a:ea typeface="ＭＳ Ｐゴシック" charset="-128"/>
              <a:cs typeface="Calibri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n-US" altLang="en-US" sz="3200" dirty="0">
              <a:solidFill>
                <a:schemeClr val="bg1"/>
              </a:solidFill>
              <a:ea typeface="ＭＳ Ｐゴシック" charset="-128"/>
              <a:cs typeface="Calibri" charset="0"/>
            </a:endParaRPr>
          </a:p>
          <a:p>
            <a:pPr marL="514350" indent="-514350" algn="ctr">
              <a:buFont typeface="+mj-lt"/>
              <a:buAutoNum type="arabicPeriod"/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The Simulated Client Initiative (SCI) - origins</a:t>
            </a:r>
          </a:p>
          <a:p>
            <a:pPr marL="514350" indent="-514350" algn="ctr">
              <a:buFont typeface="+mj-lt"/>
              <a:buAutoNum type="arabicPeriod"/>
              <a:defRPr/>
            </a:pPr>
            <a:endParaRPr lang="en-US" altLang="en-US" sz="3600" dirty="0">
              <a:solidFill>
                <a:schemeClr val="bg1"/>
              </a:solidFill>
              <a:ea typeface="ＭＳ Ｐゴシック" charset="-128"/>
              <a:cs typeface="Calibri" charset="0"/>
            </a:endParaRPr>
          </a:p>
          <a:p>
            <a:pPr>
              <a:defRPr/>
            </a:pPr>
            <a:endParaRPr lang="en-US" altLang="en-US" dirty="0">
              <a:solidFill>
                <a:schemeClr val="tx2"/>
              </a:solidFill>
              <a:latin typeface="Verdana" charset="0"/>
              <a:ea typeface="ＭＳ Ｐゴシック" charset="-128"/>
              <a:cs typeface="Calibri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9803D2D0-3466-E3DC-0CA9-E1F0941F6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475" y="2359025"/>
            <a:ext cx="78994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433" tIns="35716" rIns="71433" bIns="35716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ebdings" pitchFamily="2" charset="2"/>
              <a:buNone/>
            </a:pPr>
            <a:r>
              <a:rPr lang="en-US" altLang="en-US" sz="3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	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9CD2FBBC-B085-B472-BD5A-FA4CECDF87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-190500"/>
            <a:ext cx="7315200" cy="1143000"/>
          </a:xfrm>
        </p:spPr>
        <p:txBody>
          <a:bodyPr/>
          <a:lstStyle/>
          <a:p>
            <a:r>
              <a:rPr lang="en-GB" altLang="en-US" dirty="0">
                <a:ea typeface="ＭＳ Ｐゴシック" panose="020B0600070205080204" pitchFamily="34" charset="-128"/>
              </a:rPr>
              <a:t>origin in Scotland</a:t>
            </a:r>
          </a:p>
        </p:txBody>
      </p:sp>
      <p:sp>
        <p:nvSpPr>
          <p:cNvPr id="25603" name="AutoShape 10">
            <a:extLst>
              <a:ext uri="{FF2B5EF4-FFF2-40B4-BE49-F238E27FC236}">
                <a16:creationId xmlns:a16="http://schemas.microsoft.com/office/drawing/2014/main" id="{205D3FE6-CE6A-E4DA-55C8-8CEF367FDBA9}"/>
              </a:ext>
            </a:extLst>
          </p:cNvPr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685800" y="952500"/>
            <a:ext cx="8229600" cy="4495800"/>
          </a:xfrm>
          <a:noFill/>
        </p:spPr>
        <p:txBody>
          <a:bodyPr/>
          <a:lstStyle/>
          <a:p>
            <a:r>
              <a:rPr lang="en-GB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Strathclyde University, 2005, </a:t>
            </a:r>
            <a:r>
              <a:rPr lang="en-GB" altLang="en-US" sz="2400" i="1" dirty="0">
                <a:ea typeface="ＭＳ Ｐゴシック" panose="020B0600070205080204" pitchFamily="34" charset="-128"/>
                <a:cs typeface="Calibri" panose="020F0502020204030204" pitchFamily="34" charset="0"/>
              </a:rPr>
              <a:t>pilot project </a:t>
            </a:r>
            <a:r>
              <a:rPr lang="en-GB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(partners Georgia State University College of Law, Dundee University Medical Faculty)</a:t>
            </a:r>
          </a:p>
          <a:p>
            <a:r>
              <a:rPr lang="en-GB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Used </a:t>
            </a:r>
            <a:r>
              <a:rPr lang="en-GB" altLang="en-US" sz="2400" i="1" dirty="0">
                <a:ea typeface="ＭＳ Ｐゴシック" panose="020B0600070205080204" pitchFamily="34" charset="-128"/>
                <a:cs typeface="Calibri" panose="020F0502020204030204" pitchFamily="34" charset="0"/>
              </a:rPr>
              <a:t>model from medical profession </a:t>
            </a:r>
            <a:r>
              <a:rPr lang="en-GB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of Simulated Patients (SPs), non-lawyers were trained to be Simulated Clients (SCs)</a:t>
            </a:r>
          </a:p>
          <a:p>
            <a:r>
              <a:rPr lang="en-GB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Concluded </a:t>
            </a:r>
            <a:r>
              <a:rPr lang="en-GB" altLang="en-US" sz="2400" i="1" dirty="0">
                <a:ea typeface="ＭＳ Ｐゴシック" panose="020B0600070205080204" pitchFamily="34" charset="-128"/>
                <a:cs typeface="Calibri" panose="020F0502020204030204" pitchFamily="34" charset="0"/>
              </a:rPr>
              <a:t>SCs assessed important aspects of client interviewing with better validity and reliability than teachers</a:t>
            </a:r>
          </a:p>
          <a:p>
            <a:r>
              <a:rPr lang="en-GB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Made </a:t>
            </a:r>
            <a:r>
              <a:rPr lang="en-GB" altLang="en-US" sz="2400" i="1" dirty="0">
                <a:ea typeface="ＭＳ Ｐゴシック" panose="020B0600070205080204" pitchFamily="34" charset="-128"/>
                <a:cs typeface="Calibri" panose="020F0502020204030204" pitchFamily="34" charset="0"/>
              </a:rPr>
              <a:t>what client thinks </a:t>
            </a:r>
            <a:r>
              <a:rPr lang="en-GB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important the most salient for the student: most of the interview grade is given by the client</a:t>
            </a:r>
          </a:p>
          <a:p>
            <a:r>
              <a:rPr lang="en-GB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SCs evaluate those aspects of the interview that can be </a:t>
            </a:r>
            <a:r>
              <a:rPr lang="en-GB" altLang="en-US" sz="2400" i="1" dirty="0">
                <a:ea typeface="ＭＳ Ｐゴシック" panose="020B0600070205080204" pitchFamily="34" charset="-128"/>
                <a:cs typeface="Calibri" panose="020F0502020204030204" pitchFamily="34" charset="0"/>
              </a:rPr>
              <a:t>assessed by non-lawyers </a:t>
            </a:r>
          </a:p>
          <a:p>
            <a:r>
              <a:rPr lang="en-GB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This has </a:t>
            </a:r>
            <a:r>
              <a:rPr lang="en-GB" altLang="en-US" sz="2400" i="1" dirty="0">
                <a:ea typeface="ＭＳ Ｐゴシック" panose="020B0600070205080204" pitchFamily="34" charset="-128"/>
                <a:cs typeface="Calibri" panose="020F0502020204030204" pitchFamily="34" charset="0"/>
              </a:rPr>
              <a:t>changed</a:t>
            </a:r>
            <a:r>
              <a:rPr lang="en-GB" altLang="en-US" sz="2400" b="1" dirty="0"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how</a:t>
            </a:r>
            <a:r>
              <a:rPr lang="en-GB" altLang="en-US" sz="2400" b="1" dirty="0">
                <a:ea typeface="ＭＳ Ｐゴシック" panose="020B0600070205080204" pitchFamily="34" charset="-128"/>
                <a:cs typeface="Calibri" panose="020F0502020204030204" pitchFamily="34" charset="0"/>
              </a:rPr>
              <a:t> </a:t>
            </a:r>
            <a:r>
              <a:rPr lang="en-GB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we enable students, trainees and lawyers to learn interviewing &amp; client-facing ethical </a:t>
            </a:r>
            <a:br>
              <a:rPr lang="en-GB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</a:br>
            <a:r>
              <a:rPr lang="en-GB" altLang="en-US" sz="2400" dirty="0">
                <a:ea typeface="ＭＳ Ｐゴシック" panose="020B0600070205080204" pitchFamily="34" charset="-128"/>
                <a:cs typeface="Calibri" panose="020F0502020204030204" pitchFamily="34" charset="0"/>
              </a:rPr>
              <a:t>behaviour</a:t>
            </a:r>
            <a:endParaRPr lang="en-GB" altLang="en-US" sz="2400" b="1" dirty="0"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17CDD8-F7F7-CFE9-7746-17C623F35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262" y="6393366"/>
            <a:ext cx="4181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Shelley Kierstead, Paul Maharg | CC BY-NC-ND 2.5 CANADA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Calibri" charset="0"/>
                <a:ea typeface="ＭＳ Ｐゴシック" charset="-128"/>
              </a:rPr>
              <a:t>SC training day 1: script conference 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772400" cy="3962400"/>
          </a:xfrm>
        </p:spPr>
        <p:txBody>
          <a:bodyPr vert="horz" wrap="square" lIns="61722" tIns="30861" rIns="61722" bIns="3086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en-US" dirty="0">
                <a:latin typeface="Calibri" charset="0"/>
                <a:ea typeface="ＭＳ Ｐゴシック" charset="-128"/>
                <a:cs typeface="Calibri" charset="0"/>
              </a:rPr>
              <a:t>intro to the method; discussion of roles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Calibri" charset="0"/>
                <a:ea typeface="ＭＳ Ｐゴシック" charset="-128"/>
                <a:cs typeface="Calibri" charset="0"/>
              </a:rPr>
              <a:t>read scenario script as group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Calibri" charset="0"/>
                <a:ea typeface="ＭＳ Ｐゴシック" charset="-128"/>
                <a:cs typeface="Calibri" charset="0"/>
              </a:rPr>
              <a:t>discuss the roles and unconscious bias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Calibri" charset="0"/>
                <a:ea typeface="ＭＳ Ｐゴシック" charset="-128"/>
                <a:cs typeface="Calibri" charset="0"/>
              </a:rPr>
              <a:t>discuss SCs’ feelings, reactions; amend the script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Calibri" charset="0"/>
                <a:ea typeface="ＭＳ Ｐゴシック" charset="-128"/>
                <a:cs typeface="Calibri" charset="0"/>
              </a:rPr>
              <a:t>clear up ambiguities re role of lawyer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Calibri" charset="0"/>
                <a:ea typeface="ＭＳ Ｐゴシック" charset="-128"/>
                <a:cs typeface="Calibri" charset="0"/>
              </a:rPr>
              <a:t>facilitator uses SC feedback to modify the scenario</a:t>
            </a:r>
          </a:p>
          <a:p>
            <a:pPr>
              <a:lnSpc>
                <a:spcPct val="90000"/>
              </a:lnSpc>
              <a:buFont typeface="Webdings" charset="2"/>
              <a:buNone/>
            </a:pPr>
            <a:endParaRPr lang="en-GB" altLang="en-US" dirty="0">
              <a:latin typeface="Calibri" charset="0"/>
              <a:ea typeface="ＭＳ Ｐゴシック" charset="-128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8466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162800" cy="358775"/>
          </a:xfrm>
        </p:spPr>
        <p:txBody>
          <a:bodyPr/>
          <a:lstStyle/>
          <a:p>
            <a:r>
              <a:rPr lang="en-GB" altLang="en-US" dirty="0">
                <a:latin typeface="Calibri" charset="0"/>
                <a:ea typeface="ＭＳ Ｐゴシック" charset="-128"/>
              </a:rPr>
              <a:t>SC training day 2: practising the role 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3157538"/>
          </a:xfrm>
        </p:spPr>
        <p:txBody>
          <a:bodyPr vert="horz" wrap="square" lIns="61722" tIns="30861" rIns="61722" bIns="30861" numCol="1" anchor="t" anchorCtr="0" compatLnSpc="1">
            <a:prstTxWarp prst="textNoShape">
              <a:avLst/>
            </a:prstTxWarp>
          </a:bodyPr>
          <a:lstStyle/>
          <a:p>
            <a:pPr marL="307975" indent="-307975">
              <a:buNone/>
            </a:pPr>
            <a:r>
              <a:rPr lang="en-GB" altLang="en-US" sz="2400" dirty="0">
                <a:latin typeface="Calibri" charset="0"/>
                <a:ea typeface="ＭＳ Ｐゴシック" charset="-128"/>
                <a:cs typeface="Calibri" charset="0"/>
              </a:rPr>
              <a:t>There’s a need for the SCs to calibrate:</a:t>
            </a:r>
          </a:p>
          <a:p>
            <a:pPr marL="307975" indent="-307975"/>
            <a:r>
              <a:rPr lang="en-GB" altLang="en-US" sz="2400" dirty="0">
                <a:latin typeface="Calibri" charset="0"/>
                <a:ea typeface="ＭＳ Ｐゴシック" charset="-128"/>
                <a:cs typeface="Calibri" charset="0"/>
              </a:rPr>
              <a:t>Body language</a:t>
            </a:r>
          </a:p>
          <a:p>
            <a:pPr marL="307975" indent="-307975"/>
            <a:r>
              <a:rPr lang="en-GB" altLang="en-US" sz="2400" dirty="0">
                <a:latin typeface="Calibri" charset="0"/>
                <a:ea typeface="ＭＳ Ｐゴシック" charset="-128"/>
                <a:cs typeface="Calibri" charset="0"/>
              </a:rPr>
              <a:t>Tone of voice</a:t>
            </a:r>
          </a:p>
          <a:p>
            <a:pPr marL="307975" indent="-307975"/>
            <a:r>
              <a:rPr lang="en-GB" altLang="en-US" sz="2400" dirty="0">
                <a:latin typeface="Calibri" charset="0"/>
                <a:ea typeface="ＭＳ Ｐゴシック" charset="-128"/>
                <a:cs typeface="Calibri" charset="0"/>
              </a:rPr>
              <a:t>Attitudinal swings</a:t>
            </a:r>
          </a:p>
          <a:p>
            <a:pPr marL="307975" indent="-307975"/>
            <a:r>
              <a:rPr lang="en-GB" altLang="en-US" sz="2400" dirty="0">
                <a:latin typeface="Calibri" charset="0"/>
                <a:ea typeface="ＭＳ Ｐゴシック" charset="-128"/>
                <a:cs typeface="Calibri" charset="0"/>
              </a:rPr>
              <a:t>Dealing with the lawyer’s open questions…</a:t>
            </a:r>
          </a:p>
          <a:p>
            <a:pPr marL="307975" indent="-307975"/>
            <a:r>
              <a:rPr lang="en-GB" altLang="en-US" sz="2400" dirty="0">
                <a:latin typeface="Calibri" charset="0"/>
                <a:ea typeface="ＭＳ Ｐゴシック" charset="-128"/>
                <a:cs typeface="Calibri" charset="0"/>
              </a:rPr>
              <a:t>Improvising on the lawyer’s closed questions…</a:t>
            </a:r>
          </a:p>
          <a:p>
            <a:pPr marL="307975" indent="-307975"/>
            <a:r>
              <a:rPr lang="en-GB" altLang="en-US" sz="2400" dirty="0">
                <a:latin typeface="Calibri" charset="0"/>
                <a:ea typeface="ＭＳ Ｐゴシック" charset="-128"/>
                <a:cs typeface="Calibri" charset="0"/>
              </a:rPr>
              <a:t>Performance analysis on video review: ‘What prompted you to say…?’  ‘How did you feel…?’  </a:t>
            </a:r>
          </a:p>
          <a:p>
            <a:pPr marL="307975" indent="-307975">
              <a:buNone/>
            </a:pPr>
            <a:r>
              <a:rPr lang="en-GB" altLang="en-US" sz="2400" dirty="0">
                <a:latin typeface="Calibri" charset="0"/>
                <a:ea typeface="ＭＳ Ｐゴシック" charset="-128"/>
                <a:cs typeface="Calibri" charset="0"/>
              </a:rPr>
              <a:t>And to:</a:t>
            </a:r>
          </a:p>
          <a:p>
            <a:pPr marL="307975" indent="-307975"/>
            <a:r>
              <a:rPr lang="en-GB" altLang="en-US" sz="2400" dirty="0">
                <a:latin typeface="Calibri" charset="0"/>
                <a:ea typeface="ＭＳ Ｐゴシック" charset="-128"/>
                <a:cs typeface="Calibri" charset="0"/>
              </a:rPr>
              <a:t>Be aware of their orientation towards lawyer at first sight</a:t>
            </a:r>
          </a:p>
          <a:p>
            <a:pPr marL="307975" indent="-307975"/>
            <a:r>
              <a:rPr lang="en-GB" altLang="en-US" sz="2400" dirty="0">
                <a:latin typeface="Calibri" charset="0"/>
                <a:ea typeface="ＭＳ Ｐゴシック" charset="-128"/>
                <a:cs typeface="Calibri" charset="0"/>
              </a:rPr>
              <a:t>Respond congruently to the lawyer</a:t>
            </a:r>
          </a:p>
          <a:p>
            <a:pPr marL="307975" indent="-307975"/>
            <a:r>
              <a:rPr lang="en-GB" altLang="en-US" sz="2400" dirty="0">
                <a:latin typeface="Calibri" charset="0"/>
                <a:ea typeface="ＭＳ Ｐゴシック" charset="-128"/>
                <a:cs typeface="Calibri" charset="0"/>
              </a:rPr>
              <a:t>Consult their internal ‘invigilator’…</a:t>
            </a:r>
          </a:p>
          <a:p>
            <a:pPr marL="307975" indent="-307975">
              <a:buNone/>
            </a:pPr>
            <a:endParaRPr lang="en-GB" altLang="en-US" sz="2400" dirty="0">
              <a:latin typeface="Calibri" charset="0"/>
              <a:ea typeface="ＭＳ Ｐゴシック" charset="-128"/>
              <a:cs typeface="Calibri" charset="0"/>
            </a:endParaRPr>
          </a:p>
          <a:p>
            <a:pPr marL="307975" indent="-307975"/>
            <a:endParaRPr lang="en-GB" altLang="en-US" sz="2400" dirty="0">
              <a:latin typeface="Calibri" charset="0"/>
              <a:ea typeface="ＭＳ Ｐゴシック" charset="-128"/>
              <a:cs typeface="Calibri" charset="0"/>
            </a:endParaRPr>
          </a:p>
          <a:p>
            <a:pPr marL="307975" indent="-307975"/>
            <a:endParaRPr lang="en-GB" altLang="en-US" sz="2400" dirty="0">
              <a:latin typeface="Calibri" charset="0"/>
              <a:ea typeface="ＭＳ Ｐゴシック" charset="-128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99787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Calibri" charset="0"/>
                <a:ea typeface="ＭＳ Ｐゴシック" charset="-128"/>
              </a:rPr>
              <a:t>SC training days 3 &amp; 4: assessing lawyers/law students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48600" cy="3962400"/>
          </a:xfrm>
        </p:spPr>
        <p:txBody>
          <a:bodyPr vert="horz" wrap="square" lIns="61722" tIns="30861" rIns="61722" bIns="30861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GB" altLang="en-US" dirty="0">
                <a:latin typeface="Calibri" charset="0"/>
                <a:ea typeface="ＭＳ Ｐゴシック" charset="-128"/>
                <a:cs typeface="Calibri" charset="0"/>
              </a:rPr>
              <a:t>We discuss the marking system, and form a common understanding of it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Calibri" charset="0"/>
                <a:ea typeface="ＭＳ Ｐゴシック" charset="-128"/>
                <a:cs typeface="Calibri" charset="0"/>
              </a:rPr>
              <a:t>SCs view and mark videos, comparing to ‘standard’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Calibri" charset="0"/>
                <a:ea typeface="ＭＳ Ｐゴシック" charset="-128"/>
                <a:cs typeface="Calibri" charset="0"/>
              </a:rPr>
              <a:t>SCs view each other’s ‘live’ performances with lawyers &amp; actors and assess lawyers &amp; actors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Calibri" charset="0"/>
                <a:ea typeface="ＭＳ Ｐゴシック" charset="-128"/>
                <a:cs typeface="Calibri" charset="0"/>
              </a:rPr>
              <a:t>Process repeated until everyone has role-played at least once, ideally three times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Calibri" charset="0"/>
                <a:ea typeface="ＭＳ Ｐゴシック" charset="-128"/>
                <a:cs typeface="Calibri" charset="0"/>
              </a:rPr>
              <a:t>Rich comment on performance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Calibri" charset="0"/>
                <a:ea typeface="ＭＳ Ｐゴシック" charset="-128"/>
                <a:cs typeface="Calibri" charset="0"/>
              </a:rPr>
              <a:t>Marks are collated in the room (suspense factor…)</a:t>
            </a:r>
          </a:p>
          <a:p>
            <a:pPr>
              <a:lnSpc>
                <a:spcPct val="90000"/>
              </a:lnSpc>
            </a:pPr>
            <a:r>
              <a:rPr lang="en-GB" altLang="en-US" dirty="0">
                <a:latin typeface="Calibri" charset="0"/>
                <a:ea typeface="ＭＳ Ｐゴシック" charset="-128"/>
                <a:cs typeface="Calibri" charset="0"/>
              </a:rPr>
              <a:t>SCs are also trained to give formative feedback</a:t>
            </a:r>
          </a:p>
          <a:p>
            <a:pPr>
              <a:lnSpc>
                <a:spcPct val="90000"/>
              </a:lnSpc>
            </a:pPr>
            <a:endParaRPr lang="en-GB" altLang="en-US" dirty="0">
              <a:latin typeface="Calibri" charset="0"/>
              <a:ea typeface="ＭＳ Ｐゴシック" charset="-128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788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" charset="0"/>
                <a:ea typeface="ＭＳ Ｐゴシック" charset="-128"/>
              </a:rPr>
              <a:t>after initial training?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 vert="horz" wrap="square" lIns="61722" tIns="30861" rIns="61722" bIns="30861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Calibri" charset="0"/>
                <a:ea typeface="ＭＳ Ｐゴシック" charset="-128"/>
                <a:cs typeface="Calibri" charset="0"/>
              </a:rPr>
              <a:t>SCs role-play clients with students, real lawyers and other professionals</a:t>
            </a:r>
          </a:p>
          <a:p>
            <a:r>
              <a:rPr lang="en-US" altLang="en-US" dirty="0">
                <a:latin typeface="Calibri" charset="0"/>
                <a:ea typeface="ＭＳ Ｐゴシック" charset="-128"/>
                <a:cs typeface="Calibri" charset="0"/>
              </a:rPr>
              <a:t>SCs are given refresher training on the scenario</a:t>
            </a:r>
          </a:p>
          <a:p>
            <a:r>
              <a:rPr lang="en-US" altLang="en-US" dirty="0">
                <a:latin typeface="Calibri" charset="0"/>
                <a:ea typeface="ＭＳ Ｐゴシック" charset="-128"/>
                <a:cs typeface="Calibri" charset="0"/>
              </a:rPr>
              <a:t>If they are trained on a new scenario they will have the same pattern of training</a:t>
            </a:r>
          </a:p>
          <a:p>
            <a:r>
              <a:rPr lang="en-US" altLang="en-US" dirty="0">
                <a:latin typeface="Calibri" charset="0"/>
                <a:ea typeface="ＭＳ Ｐゴシック" charset="-128"/>
                <a:cs typeface="Calibri" charset="0"/>
              </a:rPr>
              <a:t>They should form a </a:t>
            </a:r>
            <a:r>
              <a:rPr lang="en-US" altLang="en-US" i="1" dirty="0">
                <a:latin typeface="Calibri" charset="0"/>
                <a:ea typeface="ＭＳ Ｐゴシック" charset="-128"/>
                <a:cs typeface="Calibri" charset="0"/>
              </a:rPr>
              <a:t>community of practice</a:t>
            </a:r>
            <a:r>
              <a:rPr lang="en-US" altLang="en-US" dirty="0">
                <a:latin typeface="Calibri" charset="0"/>
                <a:ea typeface="ＭＳ Ｐゴシック" charset="-128"/>
                <a:cs typeface="Calibri" charset="0"/>
              </a:rPr>
              <a:t> with two core members of staff – ideally, admin + academic to:</a:t>
            </a:r>
          </a:p>
          <a:p>
            <a:pPr lvl="1"/>
            <a:r>
              <a:rPr lang="en-US" altLang="en-US" dirty="0">
                <a:latin typeface="Calibri" charset="0"/>
                <a:cs typeface="Calibri" charset="0"/>
              </a:rPr>
              <a:t>improve practice</a:t>
            </a:r>
          </a:p>
          <a:p>
            <a:pPr lvl="1"/>
            <a:r>
              <a:rPr lang="en-US" altLang="en-US" dirty="0">
                <a:latin typeface="Calibri" charset="0"/>
                <a:cs typeface="Calibri" charset="0"/>
              </a:rPr>
              <a:t>suggest ways they may be used inside or outside the law school</a:t>
            </a:r>
          </a:p>
        </p:txBody>
      </p:sp>
    </p:spTree>
    <p:extLst>
      <p:ext uri="{BB962C8B-B14F-4D97-AF65-F5344CB8AC3E}">
        <p14:creationId xmlns:p14="http://schemas.microsoft.com/office/powerpoint/2010/main" val="154501885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A72744C8-6CE7-1722-1F12-628399B0E8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554037"/>
            <a:ext cx="6508750" cy="360363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training SCs online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24963" name="Rectangle 3">
            <a:extLst>
              <a:ext uri="{FF2B5EF4-FFF2-40B4-BE49-F238E27FC236}">
                <a16:creationId xmlns:a16="http://schemas.microsoft.com/office/drawing/2014/main" id="{E5347209-2111-00EE-9106-40A676E3C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001000" cy="4111625"/>
          </a:xfrm>
          <a:solidFill>
            <a:srgbClr val="FFFFFF"/>
          </a:solidFill>
        </p:spPr>
        <p:txBody>
          <a:bodyPr lIns="70536" tIns="35268" rIns="70536" bIns="35268"/>
          <a:lstStyle/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Three components in person:  review script, standardize feedback, benchmark grading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The principles remain the same online, with different tools: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Breakout rooms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Demonstration videos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Screen sharing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Change screen view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 dirty="0">
                <a:ea typeface="ＭＳ Ｐゴシック" panose="020B0600070205080204" pitchFamily="34" charset="-128"/>
                <a:cs typeface="Calibri" panose="020F0502020204030204" pitchFamily="34" charset="0"/>
              </a:rPr>
              <a:t>Chat function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EB806E-EBEB-109B-C96F-7896F365B8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1838325" y="6248400"/>
            <a:ext cx="4181475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dirty="0"/>
              <a:t>Shelley Kierstead, Paul Maharg | CC BY-NC-ND 2.5 CANADA</a:t>
            </a:r>
          </a:p>
        </p:txBody>
      </p:sp>
    </p:spTree>
    <p:extLst>
      <p:ext uri="{BB962C8B-B14F-4D97-AF65-F5344CB8AC3E}">
        <p14:creationId xmlns:p14="http://schemas.microsoft.com/office/powerpoint/2010/main" val="3113482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24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24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sgoode">
  <a:themeElements>
    <a:clrScheme name="slide title 1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7854</TotalTime>
  <Words>2044</Words>
  <Application>Microsoft Macintosh PowerPoint</Application>
  <PresentationFormat>On-screen Show (4:3)</PresentationFormat>
  <Paragraphs>244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MS PGothic</vt:lpstr>
      <vt:lpstr>Arial</vt:lpstr>
      <vt:lpstr>Calibri</vt:lpstr>
      <vt:lpstr>Gill Sans</vt:lpstr>
      <vt:lpstr>Times New Roman</vt:lpstr>
      <vt:lpstr>Verdana</vt:lpstr>
      <vt:lpstr>Webdings</vt:lpstr>
      <vt:lpstr>Wingdings</vt:lpstr>
      <vt:lpstr>Osgoode</vt:lpstr>
      <vt:lpstr> Incorporating sim clients into JD &amp; continuing legal education programs  </vt:lpstr>
      <vt:lpstr>preview</vt:lpstr>
      <vt:lpstr>PowerPoint Presentation</vt:lpstr>
      <vt:lpstr>origin in Scotland</vt:lpstr>
      <vt:lpstr>SC training day 1: script conference </vt:lpstr>
      <vt:lpstr>SC training day 2: practising the role </vt:lpstr>
      <vt:lpstr>SC training days 3 &amp; 4: assessing lawyers/law students</vt:lpstr>
      <vt:lpstr>after initial training?</vt:lpstr>
      <vt:lpstr>training SCs online </vt:lpstr>
      <vt:lpstr>learner interviews online </vt:lpstr>
      <vt:lpstr>four provocations on digital legal education + SCs</vt:lpstr>
      <vt:lpstr>PowerPoint Presentation</vt:lpstr>
      <vt:lpstr>SCs: people as co-producers, co-designers</vt:lpstr>
      <vt:lpstr>PowerPoint Presentation</vt:lpstr>
      <vt:lpstr>Osgoode</vt:lpstr>
      <vt:lpstr>placing the interview in context </vt:lpstr>
      <vt:lpstr>Osgoode</vt:lpstr>
      <vt:lpstr>excellent student feedback on JD...</vt:lpstr>
      <vt:lpstr>student concerns</vt:lpstr>
      <vt:lpstr>Family Law skills and practice</vt:lpstr>
      <vt:lpstr>PowerPoint Presentation</vt:lpstr>
      <vt:lpstr>enablers</vt:lpstr>
      <vt:lpstr>lessons learned re digital transfer</vt:lpstr>
      <vt:lpstr>PowerPoint Presentation</vt:lpstr>
    </vt:vector>
  </TitlesOfParts>
  <Manager/>
  <Company>YORK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Assistants Seminar May 3, 2017</dc:title>
  <dc:subject/>
  <dc:creator>Osgoode Helpdesk</dc:creator>
  <cp:keywords/>
  <dc:description/>
  <cp:lastModifiedBy>Paul Maharg</cp:lastModifiedBy>
  <cp:revision>227</cp:revision>
  <cp:lastPrinted>2022-04-29T12:24:55Z</cp:lastPrinted>
  <dcterms:created xsi:type="dcterms:W3CDTF">2017-05-02T14:22:33Z</dcterms:created>
  <dcterms:modified xsi:type="dcterms:W3CDTF">2022-04-29T12:54:49Z</dcterms:modified>
  <cp:category/>
</cp:coreProperties>
</file>